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9" r:id="rId2"/>
    <p:sldId id="288" r:id="rId3"/>
    <p:sldId id="286" r:id="rId4"/>
    <p:sldId id="257" r:id="rId5"/>
    <p:sldId id="289" r:id="rId6"/>
    <p:sldId id="291" r:id="rId7"/>
    <p:sldId id="311" r:id="rId8"/>
    <p:sldId id="315" r:id="rId9"/>
    <p:sldId id="292" r:id="rId10"/>
    <p:sldId id="294" r:id="rId11"/>
    <p:sldId id="296" r:id="rId12"/>
    <p:sldId id="318" r:id="rId13"/>
    <p:sldId id="319" r:id="rId14"/>
    <p:sldId id="320" r:id="rId15"/>
    <p:sldId id="297" r:id="rId16"/>
    <p:sldId id="266" r:id="rId17"/>
    <p:sldId id="298" r:id="rId18"/>
    <p:sldId id="268" r:id="rId19"/>
    <p:sldId id="299" r:id="rId20"/>
    <p:sldId id="324" r:id="rId21"/>
    <p:sldId id="325" r:id="rId22"/>
    <p:sldId id="301" r:id="rId23"/>
    <p:sldId id="306" r:id="rId24"/>
    <p:sldId id="307" r:id="rId25"/>
    <p:sldId id="326" r:id="rId26"/>
    <p:sldId id="327" r:id="rId27"/>
    <p:sldId id="328" r:id="rId28"/>
    <p:sldId id="330" r:id="rId29"/>
    <p:sldId id="329" r:id="rId30"/>
    <p:sldId id="331" r:id="rId31"/>
    <p:sldId id="332" r:id="rId32"/>
    <p:sldId id="333" r:id="rId33"/>
    <p:sldId id="321" r:id="rId34"/>
    <p:sldId id="317" r:id="rId35"/>
    <p:sldId id="323" r:id="rId36"/>
    <p:sldId id="316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b" initials="j" lastIdx="2" clrIdx="0">
    <p:extLst>
      <p:ext uri="{19B8F6BF-5375-455C-9EA6-DF929625EA0E}">
        <p15:presenceInfo xmlns:p15="http://schemas.microsoft.com/office/powerpoint/2012/main" userId="jo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9"/>
    <a:srgbClr val="1D4736"/>
    <a:srgbClr val="00A244"/>
    <a:srgbClr val="ED3437"/>
    <a:srgbClr val="8DD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43" autoAdjust="0"/>
  </p:normalViewPr>
  <p:slideViewPr>
    <p:cSldViewPr snapToGrid="0">
      <p:cViewPr varScale="1">
        <p:scale>
          <a:sx n="73" d="100"/>
          <a:sy n="73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5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66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012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87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39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216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6187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98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61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643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538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53855-83C1-4222-91CF-CF453BCFF9CD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EE888-D6EF-4000-939E-F12A98B11A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69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jpeg"/><Relationship Id="rId7" Type="http://schemas.openxmlformats.org/officeDocument/2006/relationships/image" Target="../media/image21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.jpg"/><Relationship Id="rId9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jpeg"/><Relationship Id="rId3" Type="http://schemas.openxmlformats.org/officeDocument/2006/relationships/image" Target="../media/image1.jp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6.png"/><Relationship Id="rId5" Type="http://schemas.openxmlformats.org/officeDocument/2006/relationships/image" Target="../media/image21.gif"/><Relationship Id="rId10" Type="http://schemas.openxmlformats.org/officeDocument/2006/relationships/image" Target="../media/image25.jpeg"/><Relationship Id="rId4" Type="http://schemas.openxmlformats.org/officeDocument/2006/relationships/image" Target="../media/image34.png"/><Relationship Id="rId9" Type="http://schemas.openxmlformats.org/officeDocument/2006/relationships/image" Target="../media/image24.jpe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jpe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4" Type="http://schemas.openxmlformats.org/officeDocument/2006/relationships/image" Target="../media/image38.jpeg"/><Relationship Id="rId9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g"/><Relationship Id="rId7" Type="http://schemas.openxmlformats.org/officeDocument/2006/relationships/hyperlink" Target="https://www.opera.com/pt-br/download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intl/pt-BR/chrome/" TargetMode="External"/><Relationship Id="rId5" Type="http://schemas.openxmlformats.org/officeDocument/2006/relationships/hyperlink" Target="https://www.mozilla.org/pt-BR/firefox/new/" TargetMode="Externa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pad-plus-plus.org/download/v7.6.6.htm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notepad-plus-plus.org/download/v7.6.6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www.sublimetext.com/3" TargetMode="Externa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beans.org/downloads/8.2/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3.png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3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ampserver.com/en/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PzCJJX8Q0U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youtube.com/watch?v=cI9_UXYOqzs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PaKkz0szeP0" TargetMode="External"/><Relationship Id="rId5" Type="http://schemas.openxmlformats.org/officeDocument/2006/relationships/hyperlink" Target="http://dev.rbtech.info/corrigindo-o-erro-msvcr100-dll-do-wampserver/" TargetMode="External"/><Relationship Id="rId4" Type="http://schemas.openxmlformats.org/officeDocument/2006/relationships/image" Target="../media/image1.jp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KlIL63MeyMY&amp;list=PLHz_AreHm4dmGuLII3tsvryMMD7VgcT7x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www.youtube.com/watch?v=F7KzJ7e6EAc&amp;list=PLHz_AreHm4dm4beCCCmW4xwpmLf6EHY9k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8mei6uVttho&amp;list=PLHz_AreHm4dmSj0MHol_aoNYCSGFqvfXV" TargetMode="External"/><Relationship Id="rId5" Type="http://schemas.openxmlformats.org/officeDocument/2006/relationships/hyperlink" Target="https://www.youtube.com/watch?v=epDCjksKMok&amp;list=PLHz_AreHm4dlAnJ_jJtV29RFxnPHDuk9o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www.youtube.com/watch?v=Ofktsne-utM&amp;list=PLHz_AreHm4dkBs-795Dsgvau_ekxg8g1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History/19921103-hypertext/hypertext/WWW/TheProject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jpg"/><Relationship Id="rId9" Type="http://schemas.openxmlformats.org/officeDocument/2006/relationships/image" Target="../media/image22.jpe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" b="84932"/>
          <a:stretch/>
        </p:blipFill>
        <p:spPr>
          <a:xfrm>
            <a:off x="-58056" y="6570286"/>
            <a:ext cx="12455977" cy="48365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7" name="Seta para Baixo 16"/>
          <p:cNvSpPr/>
          <p:nvPr/>
        </p:nvSpPr>
        <p:spPr>
          <a:xfrm>
            <a:off x="3832620" y="4382420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9700" y="247942"/>
            <a:ext cx="90991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/>
              <a:t>SERVIÇO PÚBLICO FEDERAL</a:t>
            </a:r>
            <a:br>
              <a:rPr lang="pt-BR" dirty="0" smtClean="0"/>
            </a:br>
            <a:r>
              <a:rPr lang="pt-BR" dirty="0" smtClean="0"/>
              <a:t>MINISTÉRIO DA EDUCAÇÃO</a:t>
            </a:r>
            <a:br>
              <a:rPr lang="pt-BR" dirty="0" smtClean="0"/>
            </a:br>
            <a:r>
              <a:rPr lang="pt-BR" dirty="0" smtClean="0"/>
              <a:t>INSTITUTO FEDERAL DE EDUCAÇÃO, CIÊNCIA E TECNOLOGIA DO PARÁ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/>
              <a:t>CAMPUS  DE  ITAITUBA</a:t>
            </a:r>
            <a:br>
              <a:rPr lang="pt-BR" dirty="0" smtClean="0"/>
            </a:br>
            <a:r>
              <a:rPr lang="pt-BR" dirty="0" smtClean="0"/>
              <a:t>TECNOLOGIA EM ANÁLISE E DESENVOLVIMENTO DE SISTEMAS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1" y="455664"/>
            <a:ext cx="1269081" cy="106188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839" y="351803"/>
            <a:ext cx="1012903" cy="1269606"/>
          </a:xfrm>
          <a:prstGeom prst="rect">
            <a:avLst/>
          </a:prstGeom>
        </p:spPr>
      </p:pic>
      <p:sp>
        <p:nvSpPr>
          <p:cNvPr id="11" name="Shape 131"/>
          <p:cNvSpPr txBox="1"/>
          <p:nvPr/>
        </p:nvSpPr>
        <p:spPr>
          <a:xfrm>
            <a:off x="327689" y="2388487"/>
            <a:ext cx="11515266" cy="1472045"/>
          </a:xfrm>
          <a:prstGeom prst="rect">
            <a:avLst/>
          </a:prstGeom>
          <a:solidFill>
            <a:srgbClr val="00A244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91433" tIns="45700" rIns="91433" bIns="45700" anchor="t" anchorCtr="0">
            <a:no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pt-BR" sz="2800" dirty="0" smtClean="0">
                <a:solidFill>
                  <a:schemeClr val="bg1"/>
                </a:solidFill>
                <a:latin typeface="+mj-lt"/>
              </a:rPr>
            </a:br>
            <a:r>
              <a:rPr lang="pt-BR" sz="3600" b="1" dirty="0" smtClean="0">
                <a:solidFill>
                  <a:schemeClr val="bg1"/>
                </a:solidFill>
                <a:latin typeface="+mj-lt"/>
              </a:rPr>
              <a:t>A WEB E SUAS ÁREAS DE DESENVOLVIMENTO</a:t>
            </a:r>
            <a:endParaRPr lang="pt-BR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Subtítulo 2"/>
          <p:cNvSpPr txBox="1">
            <a:spLocks/>
          </p:cNvSpPr>
          <p:nvPr/>
        </p:nvSpPr>
        <p:spPr>
          <a:xfrm>
            <a:off x="7459317" y="4088930"/>
            <a:ext cx="5237779" cy="1645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2400" dirty="0" smtClean="0"/>
              <a:t>Disc.: </a:t>
            </a:r>
            <a:r>
              <a:rPr lang="pt-BR" sz="2400" b="1" dirty="0" smtClean="0"/>
              <a:t>Programação Web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400" dirty="0" smtClean="0"/>
              <a:t>Prof. Esp. Joab Torres Alencar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400" i="1" dirty="0" smtClean="0"/>
              <a:t>joabtorres1508@gmail.com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24" y="5122701"/>
            <a:ext cx="591594" cy="40862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90" y="4636579"/>
            <a:ext cx="333863" cy="333863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5388944" y="5700330"/>
            <a:ext cx="6454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/>
              <a:t>github.com/</a:t>
            </a:r>
            <a:r>
              <a:rPr lang="pt-BR" sz="2400" dirty="0" err="1" smtClean="0"/>
              <a:t>joabtorres</a:t>
            </a:r>
            <a:r>
              <a:rPr lang="pt-BR" sz="2400" dirty="0" smtClean="0"/>
              <a:t>/</a:t>
            </a:r>
            <a:r>
              <a:rPr lang="pt-BR" sz="2400" dirty="0" err="1" smtClean="0"/>
              <a:t>programacao_web_ifpa</a:t>
            </a:r>
            <a:endParaRPr lang="pt-BR" sz="2400" dirty="0"/>
          </a:p>
        </p:txBody>
      </p:sp>
      <p:pic>
        <p:nvPicPr>
          <p:cNvPr id="3076" name="Picture 4" descr="Resultado de imagem para github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98" y="5709063"/>
            <a:ext cx="492214" cy="4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85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ágono 15"/>
          <p:cNvSpPr/>
          <p:nvPr/>
        </p:nvSpPr>
        <p:spPr>
          <a:xfrm>
            <a:off x="-58058" y="87024"/>
            <a:ext cx="10717349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Áreas </a:t>
            </a:r>
            <a:r>
              <a:rPr lang="pt-BR" sz="3600" b="1" dirty="0" smtClean="0">
                <a:solidFill>
                  <a:schemeClr val="bg1"/>
                </a:solidFill>
              </a:rPr>
              <a:t>de atuação na programação web 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10</a:t>
            </a:r>
            <a:endParaRPr lang="pt-BR" sz="2000" dirty="0"/>
          </a:p>
        </p:txBody>
      </p:sp>
      <p:sp>
        <p:nvSpPr>
          <p:cNvPr id="24" name="Espaço Reservado para Conteúdo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sz="3200" dirty="0" smtClean="0"/>
              <a:t>Front-</a:t>
            </a:r>
            <a:r>
              <a:rPr lang="pt-BR" sz="3200" dirty="0" err="1" smtClean="0"/>
              <a:t>end</a:t>
            </a:r>
            <a:r>
              <a:rPr lang="pt-BR" sz="3200" dirty="0" smtClean="0"/>
              <a:t>;</a:t>
            </a:r>
          </a:p>
          <a:p>
            <a:pPr algn="just">
              <a:lnSpc>
                <a:spcPct val="150000"/>
              </a:lnSpc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sz="3200" dirty="0" smtClean="0"/>
              <a:t>Back-</a:t>
            </a:r>
            <a:r>
              <a:rPr lang="pt-BR" sz="3200" dirty="0" err="1" smtClean="0"/>
              <a:t>end</a:t>
            </a:r>
            <a:r>
              <a:rPr lang="pt-BR" sz="3200" dirty="0" smtClean="0"/>
              <a:t>;</a:t>
            </a:r>
          </a:p>
          <a:p>
            <a:pPr algn="just">
              <a:lnSpc>
                <a:spcPct val="150000"/>
              </a:lnSpc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sz="3200" dirty="0" err="1" smtClean="0"/>
              <a:t>Full</a:t>
            </a:r>
            <a:r>
              <a:rPr lang="pt-BR" sz="3200" dirty="0" smtClean="0"/>
              <a:t> </a:t>
            </a:r>
            <a:r>
              <a:rPr lang="pt-BR" sz="3200" dirty="0" err="1"/>
              <a:t>s</a:t>
            </a:r>
            <a:r>
              <a:rPr lang="pt-BR" sz="3200" dirty="0" err="1" smtClean="0"/>
              <a:t>tack</a:t>
            </a:r>
            <a:r>
              <a:rPr lang="pt-BR" sz="3200" dirty="0" smtClean="0"/>
              <a:t>.</a:t>
            </a:r>
            <a:endParaRPr lang="pt-BR" sz="32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4104" name="Picture 8" descr="Resultado de imagem para full sta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278" y="1734039"/>
            <a:ext cx="6316032" cy="432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67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ágono 15"/>
          <p:cNvSpPr/>
          <p:nvPr/>
        </p:nvSpPr>
        <p:spPr>
          <a:xfrm>
            <a:off x="-58058" y="87024"/>
            <a:ext cx="4325258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Front-</a:t>
            </a:r>
            <a:r>
              <a:rPr lang="pt-BR" sz="3600" b="1" dirty="0" err="1" smtClean="0">
                <a:solidFill>
                  <a:schemeClr val="bg1"/>
                </a:solidFill>
              </a:rPr>
              <a:t>end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5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11</a:t>
            </a:r>
            <a:endParaRPr lang="pt-BR" sz="2000" dirty="0"/>
          </a:p>
        </p:txBody>
      </p:sp>
      <p:sp>
        <p:nvSpPr>
          <p:cNvPr id="24" name="Espaço Reservado para Conteúdo 4"/>
          <p:cNvSpPr txBox="1">
            <a:spLocks/>
          </p:cNvSpPr>
          <p:nvPr/>
        </p:nvSpPr>
        <p:spPr>
          <a:xfrm>
            <a:off x="814440" y="1615725"/>
            <a:ext cx="6762800" cy="4956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008639"/>
              </a:buClr>
              <a:buNone/>
            </a:pPr>
            <a:r>
              <a:rPr lang="pt-BR" b="1" dirty="0"/>
              <a:t>Podemos classificar como a parte visual de um site, </a:t>
            </a:r>
            <a:r>
              <a:rPr lang="pt-BR" b="1" dirty="0" smtClean="0"/>
              <a:t>aquilo que conseguimos interagir</a:t>
            </a:r>
            <a:r>
              <a:rPr lang="pt-BR" dirty="0" smtClean="0"/>
              <a:t>. Quem trabalha com Front-</a:t>
            </a:r>
            <a:r>
              <a:rPr lang="pt-BR" dirty="0" err="1" smtClean="0"/>
              <a:t>end</a:t>
            </a:r>
            <a:r>
              <a:rPr lang="pt-BR" dirty="0" smtClean="0"/>
              <a:t> é responsável por desenvolver por meio de código uma interface gráfica, normalmente com as tecnologias base da Web (</a:t>
            </a:r>
            <a:r>
              <a:rPr lang="pt-BR" b="1" dirty="0" smtClean="0"/>
              <a:t>HTML</a:t>
            </a:r>
            <a:r>
              <a:rPr lang="pt-BR" dirty="0" smtClean="0"/>
              <a:t>, </a:t>
            </a:r>
            <a:r>
              <a:rPr lang="pt-BR" b="1" dirty="0" smtClean="0"/>
              <a:t>CSS</a:t>
            </a:r>
            <a:r>
              <a:rPr lang="pt-BR" dirty="0" smtClean="0"/>
              <a:t> e </a:t>
            </a:r>
            <a:r>
              <a:rPr lang="pt-BR" b="1" dirty="0" err="1" smtClean="0"/>
              <a:t>JavaScript</a:t>
            </a:r>
            <a:r>
              <a:rPr lang="pt-BR" dirty="0" smtClean="0"/>
              <a:t>) (SOUTO, 2019).</a:t>
            </a:r>
          </a:p>
          <a:p>
            <a:pPr algn="just">
              <a:lnSpc>
                <a:spcPct val="150000"/>
              </a:lnSpc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dirty="0" smtClean="0"/>
              <a:t>HTML - Hypertext </a:t>
            </a:r>
            <a:r>
              <a:rPr lang="pt-BR" dirty="0" err="1"/>
              <a:t>Markup</a:t>
            </a:r>
            <a:r>
              <a:rPr lang="pt-BR" dirty="0"/>
              <a:t> </a:t>
            </a:r>
            <a:r>
              <a:rPr lang="pt-BR" dirty="0" err="1" smtClean="0"/>
              <a:t>Language</a:t>
            </a:r>
            <a:r>
              <a:rPr lang="pt-BR" dirty="0" smtClean="0"/>
              <a:t>;</a:t>
            </a:r>
          </a:p>
          <a:p>
            <a:pPr algn="just">
              <a:lnSpc>
                <a:spcPct val="150000"/>
              </a:lnSpc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dirty="0" smtClean="0"/>
              <a:t>CSS - </a:t>
            </a:r>
            <a:r>
              <a:rPr lang="pt-BR" dirty="0" err="1" smtClean="0"/>
              <a:t>Cascading</a:t>
            </a:r>
            <a:r>
              <a:rPr lang="pt-BR" dirty="0" smtClean="0"/>
              <a:t>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 smtClean="0"/>
              <a:t>Sheets</a:t>
            </a:r>
            <a:r>
              <a:rPr lang="pt-BR" dirty="0" smtClean="0"/>
              <a:t>;</a:t>
            </a:r>
          </a:p>
          <a:p>
            <a:pPr algn="just">
              <a:lnSpc>
                <a:spcPct val="150000"/>
              </a:lnSpc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dirty="0" err="1" smtClean="0"/>
              <a:t>JavaScript</a:t>
            </a:r>
            <a:r>
              <a:rPr lang="pt-BR" dirty="0"/>
              <a:t>.</a:t>
            </a:r>
            <a:endParaRPr lang="pt-BR" dirty="0" smtClean="0"/>
          </a:p>
          <a:p>
            <a:pPr marL="0" indent="0" algn="just">
              <a:lnSpc>
                <a:spcPct val="150000"/>
              </a:lnSpc>
              <a:buClr>
                <a:srgbClr val="008639"/>
              </a:buClr>
              <a:buNone/>
            </a:pPr>
            <a:endParaRPr lang="pt-BR" dirty="0" smtClean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93" y="1903497"/>
            <a:ext cx="3733800" cy="451043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91" y="214168"/>
            <a:ext cx="3273414" cy="18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4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ágono 15"/>
          <p:cNvSpPr/>
          <p:nvPr/>
        </p:nvSpPr>
        <p:spPr>
          <a:xfrm>
            <a:off x="-58058" y="87024"/>
            <a:ext cx="4325258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Front-</a:t>
            </a:r>
            <a:r>
              <a:rPr lang="pt-BR" sz="3600" b="1" dirty="0" err="1" smtClean="0">
                <a:solidFill>
                  <a:schemeClr val="bg1"/>
                </a:solidFill>
              </a:rPr>
              <a:t>end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12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5"/>
          <a:stretch/>
        </p:blipFill>
        <p:spPr>
          <a:xfrm>
            <a:off x="9444844" y="2280797"/>
            <a:ext cx="1149134" cy="183630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45" y="1463737"/>
            <a:ext cx="7820953" cy="439463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74616" y="5909518"/>
            <a:ext cx="11489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DIRETÓRIO</a:t>
            </a:r>
            <a:r>
              <a:rPr lang="pt-BR" b="1" dirty="0" smtClean="0"/>
              <a:t>:</a:t>
            </a:r>
            <a:endParaRPr lang="pt-BR" b="1" dirty="0"/>
          </a:p>
          <a:p>
            <a:r>
              <a:rPr lang="pt-BR" dirty="0" err="1"/>
              <a:t>p</a:t>
            </a:r>
            <a:r>
              <a:rPr lang="pt-BR" dirty="0" err="1" smtClean="0"/>
              <a:t>rogramacao_web_ifpa</a:t>
            </a:r>
            <a:r>
              <a:rPr lang="pt-BR" dirty="0" smtClean="0"/>
              <a:t>\</a:t>
            </a:r>
            <a:r>
              <a:rPr lang="pt-BR" dirty="0" err="1" smtClean="0"/>
              <a:t>pizzacavanis</a:t>
            </a:r>
            <a:r>
              <a:rPr lang="pt-BR" dirty="0" smtClean="0"/>
              <a:t>\</a:t>
            </a:r>
            <a:r>
              <a:rPr lang="pt-BR" b="1" dirty="0" smtClean="0"/>
              <a:t>1_somente-html5.html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53695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45" y="1482853"/>
            <a:ext cx="7792639" cy="4375515"/>
          </a:xfrm>
          <a:prstGeom prst="rect">
            <a:avLst/>
          </a:prstGeom>
        </p:spPr>
      </p:pic>
      <p:sp>
        <p:nvSpPr>
          <p:cNvPr id="16" name="Pentágono 15"/>
          <p:cNvSpPr/>
          <p:nvPr/>
        </p:nvSpPr>
        <p:spPr>
          <a:xfrm>
            <a:off x="-58058" y="87024"/>
            <a:ext cx="4325258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Front-</a:t>
            </a:r>
            <a:r>
              <a:rPr lang="pt-BR" sz="3600" b="1" dirty="0" err="1" smtClean="0">
                <a:solidFill>
                  <a:schemeClr val="bg1"/>
                </a:solidFill>
              </a:rPr>
              <a:t>end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13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7"/>
          <a:stretch/>
        </p:blipFill>
        <p:spPr>
          <a:xfrm>
            <a:off x="10035853" y="1815190"/>
            <a:ext cx="1082947" cy="183630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74616" y="5909518"/>
            <a:ext cx="11489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DIRETÓRIO</a:t>
            </a:r>
            <a:r>
              <a:rPr lang="pt-BR" b="1" dirty="0" smtClean="0"/>
              <a:t>:</a:t>
            </a:r>
            <a:endParaRPr lang="pt-BR" b="1" dirty="0"/>
          </a:p>
          <a:p>
            <a:r>
              <a:rPr lang="pt-BR" dirty="0" err="1" smtClean="0"/>
              <a:t>programacao_web_ifpa</a:t>
            </a:r>
            <a:r>
              <a:rPr lang="pt-BR" dirty="0" smtClean="0"/>
              <a:t>\</a:t>
            </a:r>
            <a:r>
              <a:rPr lang="pt-BR" dirty="0" err="1" smtClean="0"/>
              <a:t>pizzacavanis</a:t>
            </a:r>
            <a:r>
              <a:rPr lang="pt-BR" dirty="0" smtClean="0"/>
              <a:t>\</a:t>
            </a:r>
            <a:r>
              <a:rPr lang="pt-BR" b="1" dirty="0"/>
              <a:t>2_html5-e-css3.html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5"/>
          <a:stretch/>
        </p:blipFill>
        <p:spPr>
          <a:xfrm>
            <a:off x="8664767" y="1834305"/>
            <a:ext cx="1149134" cy="18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4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45" y="1463737"/>
            <a:ext cx="7820954" cy="4394631"/>
          </a:xfrm>
          <a:prstGeom prst="rect">
            <a:avLst/>
          </a:prstGeom>
        </p:spPr>
      </p:pic>
      <p:sp>
        <p:nvSpPr>
          <p:cNvPr id="16" name="Pentágono 15"/>
          <p:cNvSpPr/>
          <p:nvPr/>
        </p:nvSpPr>
        <p:spPr>
          <a:xfrm>
            <a:off x="-58058" y="87024"/>
            <a:ext cx="4325258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Front-</a:t>
            </a:r>
            <a:r>
              <a:rPr lang="pt-BR" sz="3600" b="1" dirty="0" err="1" smtClean="0">
                <a:solidFill>
                  <a:schemeClr val="bg1"/>
                </a:solidFill>
              </a:rPr>
              <a:t>end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14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7"/>
          <a:stretch/>
        </p:blipFill>
        <p:spPr>
          <a:xfrm>
            <a:off x="10035853" y="1815190"/>
            <a:ext cx="1082947" cy="183630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74616" y="5909518"/>
            <a:ext cx="11489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DIRETÓRIO</a:t>
            </a:r>
            <a:r>
              <a:rPr lang="pt-BR" b="1" dirty="0" smtClean="0"/>
              <a:t>:</a:t>
            </a:r>
            <a:endParaRPr lang="pt-BR" b="1" dirty="0"/>
          </a:p>
          <a:p>
            <a:r>
              <a:rPr lang="pt-BR" dirty="0" err="1" smtClean="0"/>
              <a:t>programacao_web_ifpa</a:t>
            </a:r>
            <a:r>
              <a:rPr lang="pt-BR" dirty="0" smtClean="0"/>
              <a:t>\</a:t>
            </a:r>
            <a:r>
              <a:rPr lang="pt-BR" dirty="0" err="1" smtClean="0"/>
              <a:t>pizzacavanis</a:t>
            </a:r>
            <a:r>
              <a:rPr lang="pt-BR" dirty="0" smtClean="0"/>
              <a:t>\</a:t>
            </a:r>
            <a:r>
              <a:rPr lang="pt-BR" b="1" dirty="0"/>
              <a:t>3_html5-css3-e-javascript.html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5"/>
          <a:stretch/>
        </p:blipFill>
        <p:spPr>
          <a:xfrm>
            <a:off x="8664767" y="1834305"/>
            <a:ext cx="1149134" cy="183630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0" r="32857"/>
          <a:stretch/>
        </p:blipFill>
        <p:spPr>
          <a:xfrm>
            <a:off x="9278324" y="3956075"/>
            <a:ext cx="1071153" cy="18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122" name="Picture 2" descr=" Ao clicar com o botão direito do mouse em um site, é possível visualizar seu HTML e até mesmo alterar o conteúdo que aparece na página em seu computador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7"/>
          <a:stretch/>
        </p:blipFill>
        <p:spPr bwMode="auto">
          <a:xfrm>
            <a:off x="5790483" y="2647411"/>
            <a:ext cx="6332725" cy="324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entágono 15"/>
          <p:cNvSpPr/>
          <p:nvPr/>
        </p:nvSpPr>
        <p:spPr>
          <a:xfrm>
            <a:off x="-58058" y="87024"/>
            <a:ext cx="4325258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Back-</a:t>
            </a:r>
            <a:r>
              <a:rPr lang="pt-BR" sz="3600" b="1" dirty="0" err="1" smtClean="0">
                <a:solidFill>
                  <a:schemeClr val="bg1"/>
                </a:solidFill>
              </a:rPr>
              <a:t>end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15</a:t>
            </a:r>
            <a:endParaRPr lang="pt-BR" sz="2000" dirty="0"/>
          </a:p>
        </p:txBody>
      </p:sp>
      <p:sp>
        <p:nvSpPr>
          <p:cNvPr id="24" name="Espaço Reservado para Conteúdo 4"/>
          <p:cNvSpPr txBox="1">
            <a:spLocks/>
          </p:cNvSpPr>
          <p:nvPr/>
        </p:nvSpPr>
        <p:spPr>
          <a:xfrm>
            <a:off x="357981" y="1651575"/>
            <a:ext cx="5432501" cy="4716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Clr>
                <a:srgbClr val="008639"/>
              </a:buClr>
              <a:buNone/>
            </a:pPr>
            <a:r>
              <a:rPr lang="pt-BR" dirty="0" smtClean="0"/>
              <a:t>Back-</a:t>
            </a:r>
            <a:r>
              <a:rPr lang="pt-BR" dirty="0" err="1" smtClean="0"/>
              <a:t>end</a:t>
            </a:r>
            <a:r>
              <a:rPr lang="pt-BR" dirty="0" smtClean="0"/>
              <a:t>, vem da ideia </a:t>
            </a:r>
            <a:r>
              <a:rPr lang="pt-BR" b="1" dirty="0" smtClean="0">
                <a:solidFill>
                  <a:srgbClr val="FF0000"/>
                </a:solidFill>
              </a:rPr>
              <a:t>do que tem por trás de uma aplicação </a:t>
            </a:r>
            <a:r>
              <a:rPr lang="pt-BR" dirty="0" smtClean="0"/>
              <a:t>(SOUTO, 2019). A programação </a:t>
            </a:r>
            <a:r>
              <a:rPr lang="pt-BR" dirty="0" err="1" smtClean="0"/>
              <a:t>back-end</a:t>
            </a:r>
            <a:r>
              <a:rPr lang="pt-BR" dirty="0" smtClean="0"/>
              <a:t> trabalhar em </a:t>
            </a:r>
            <a:r>
              <a:rPr lang="pt-BR" b="1" dirty="0" smtClean="0">
                <a:solidFill>
                  <a:srgbClr val="FF0000"/>
                </a:solidFill>
              </a:rPr>
              <a:t>conjunto com o servidor web</a:t>
            </a:r>
            <a:r>
              <a:rPr lang="pt-BR" dirty="0" smtClean="0"/>
              <a:t>, realizando em alguns casos a integração das requisições do usuário com o banco de dados do sistema. </a:t>
            </a:r>
            <a:endParaRPr lang="pt-BR" dirty="0"/>
          </a:p>
        </p:txBody>
      </p:sp>
      <p:pic>
        <p:nvPicPr>
          <p:cNvPr id="17" name="Espaço Reservado para Conteúdo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20" name="Picture 2" descr="Resultado de imagem para logo php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193" y="763068"/>
            <a:ext cx="1938798" cy="13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sultado de imagem para mysq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66" y="5824311"/>
            <a:ext cx="1297358" cy="5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sultado de imagem para MongoD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806" y="5689974"/>
            <a:ext cx="947674" cy="80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esultado de imagem para nod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" t="7320" r="8663" b="5461"/>
          <a:stretch/>
        </p:blipFill>
        <p:spPr bwMode="auto">
          <a:xfrm>
            <a:off x="9640536" y="1990281"/>
            <a:ext cx="2039351" cy="12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36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7" y="87024"/>
            <a:ext cx="4496707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4000" b="1" dirty="0" err="1" smtClean="0">
                <a:solidFill>
                  <a:schemeClr val="bg1"/>
                </a:solidFill>
              </a:rPr>
              <a:t>Full</a:t>
            </a:r>
            <a:r>
              <a:rPr lang="pt-BR" sz="4000" b="1" dirty="0" smtClean="0">
                <a:solidFill>
                  <a:schemeClr val="bg1"/>
                </a:solidFill>
              </a:rPr>
              <a:t> </a:t>
            </a:r>
            <a:r>
              <a:rPr lang="pt-BR" sz="4000" b="1" dirty="0" err="1" smtClean="0">
                <a:solidFill>
                  <a:schemeClr val="bg1"/>
                </a:solidFill>
              </a:rPr>
              <a:t>stack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16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dirty="0" smtClean="0"/>
              <a:t>É a junção do </a:t>
            </a:r>
            <a:r>
              <a:rPr lang="pt-BR" dirty="0" smtClean="0">
                <a:solidFill>
                  <a:srgbClr val="FF0000"/>
                </a:solidFill>
              </a:rPr>
              <a:t>front-</a:t>
            </a:r>
            <a:r>
              <a:rPr lang="pt-BR" dirty="0" err="1" smtClean="0">
                <a:solidFill>
                  <a:srgbClr val="FF0000"/>
                </a:solidFill>
              </a:rPr>
              <a:t>end</a:t>
            </a:r>
            <a:r>
              <a:rPr lang="pt-BR" dirty="0" smtClean="0">
                <a:solidFill>
                  <a:srgbClr val="FF0000"/>
                </a:solidFill>
              </a:rPr>
              <a:t> mais </a:t>
            </a:r>
            <a:r>
              <a:rPr lang="pt-BR" dirty="0" err="1" smtClean="0">
                <a:solidFill>
                  <a:srgbClr val="FF0000"/>
                </a:solidFill>
              </a:rPr>
              <a:t>back</a:t>
            </a:r>
            <a:r>
              <a:rPr lang="pt-BR" dirty="0" smtClean="0">
                <a:solidFill>
                  <a:srgbClr val="FF0000"/>
                </a:solidFill>
              </a:rPr>
              <a:t>-end</a:t>
            </a:r>
            <a:r>
              <a:rPr lang="pt-BR" dirty="0"/>
              <a:t>.</a:t>
            </a:r>
          </a:p>
        </p:txBody>
      </p:sp>
      <p:pic>
        <p:nvPicPr>
          <p:cNvPr id="22" name="Picture 4" descr="Resultado de imagem para my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824" y="3253472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m para logo php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80" y="4984880"/>
            <a:ext cx="1938798" cy="13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Resultado de imagem para bootstra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r="16301"/>
          <a:stretch/>
        </p:blipFill>
        <p:spPr bwMode="auto">
          <a:xfrm>
            <a:off x="120356" y="4619475"/>
            <a:ext cx="2035279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5" y="2940509"/>
            <a:ext cx="3810000" cy="1714500"/>
          </a:xfrm>
          <a:prstGeom prst="rect">
            <a:avLst/>
          </a:prstGeom>
        </p:spPr>
      </p:pic>
      <p:pic>
        <p:nvPicPr>
          <p:cNvPr id="28" name="Picture 8" descr="Resultado de imagem para nod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" t="7320" r="8663" b="5461"/>
          <a:stretch/>
        </p:blipFill>
        <p:spPr bwMode="auto">
          <a:xfrm>
            <a:off x="9063804" y="4824668"/>
            <a:ext cx="2782388" cy="168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Resultado de imagem para java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r="8355"/>
          <a:stretch/>
        </p:blipFill>
        <p:spPr bwMode="auto">
          <a:xfrm>
            <a:off x="3107260" y="4852651"/>
            <a:ext cx="2662022" cy="164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sultado de imagem para PostgreSQL.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612" y="3355461"/>
            <a:ext cx="1291905" cy="118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MongoD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17" y="3128203"/>
            <a:ext cx="1724442" cy="146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esultado de imagem para jquery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9" b="26402"/>
          <a:stretch/>
        </p:blipFill>
        <p:spPr bwMode="auto">
          <a:xfrm>
            <a:off x="8254537" y="2416300"/>
            <a:ext cx="2988904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Espaço Reservado para Conteúdo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79" y="631174"/>
            <a:ext cx="3209621" cy="18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m para logo php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653" y="592827"/>
            <a:ext cx="1938798" cy="13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m para jav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960" y="2210047"/>
            <a:ext cx="2196184" cy="119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sultado de imagem para n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653" y="3688173"/>
            <a:ext cx="1756082" cy="10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5" y="1103082"/>
            <a:ext cx="1984510" cy="160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cs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55" y="2711220"/>
            <a:ext cx="979621" cy="138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m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6" y="4319358"/>
            <a:ext cx="1722517" cy="17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81" y="922956"/>
            <a:ext cx="5908582" cy="5530433"/>
          </a:xfrm>
          <a:prstGeom prst="rect">
            <a:avLst/>
          </a:prstGeom>
        </p:spPr>
      </p:pic>
      <p:pic>
        <p:nvPicPr>
          <p:cNvPr id="11" name="Picture 4" descr="Resultado de imagem para mysq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700" y="5166515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1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7" y="87024"/>
            <a:ext cx="12250057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Softwares de </a:t>
            </a:r>
            <a:r>
              <a:rPr lang="pt-BR" sz="3600" b="1" dirty="0" smtClean="0">
                <a:solidFill>
                  <a:schemeClr val="bg1"/>
                </a:solidFill>
              </a:rPr>
              <a:t>desenvolvimento para web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18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87" y="931045"/>
            <a:ext cx="5160982" cy="2903052"/>
          </a:xfrm>
          <a:prstGeom prst="rect">
            <a:avLst/>
          </a:prstGeom>
        </p:spPr>
      </p:pic>
      <p:sp>
        <p:nvSpPr>
          <p:cNvPr id="1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rgbClr val="FF0000"/>
                </a:solidFill>
              </a:rPr>
              <a:t>Navegadores (Browsers);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rgbClr val="FF0000"/>
                </a:solidFill>
              </a:rPr>
              <a:t>Editores de código fonte: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 smtClean="0"/>
              <a:t>Notepad</a:t>
            </a:r>
            <a:r>
              <a:rPr lang="pt-BR" dirty="0" smtClean="0"/>
              <a:t>++;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Sublime </a:t>
            </a:r>
            <a:r>
              <a:rPr lang="pt-BR" dirty="0" err="1" smtClean="0"/>
              <a:t>Text</a:t>
            </a:r>
            <a:r>
              <a:rPr lang="pt-BR" dirty="0" smtClean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 smtClean="0"/>
              <a:t>Netbeans</a:t>
            </a:r>
            <a:r>
              <a:rPr lang="pt-BR" dirty="0" smtClean="0"/>
              <a:t> IDE;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/>
              <a:t>Visual Studio </a:t>
            </a:r>
            <a:r>
              <a:rPr lang="pt-BR" dirty="0" err="1" smtClean="0"/>
              <a:t>Code</a:t>
            </a:r>
            <a:r>
              <a:rPr lang="pt-BR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b="1" dirty="0" smtClean="0">
                <a:solidFill>
                  <a:srgbClr val="FF0000"/>
                </a:solidFill>
              </a:rPr>
              <a:t>Servidores de testes e produções: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 smtClean="0"/>
              <a:t>Wampserver</a:t>
            </a:r>
            <a:r>
              <a:rPr lang="pt-BR" dirty="0" smtClean="0"/>
              <a:t> / </a:t>
            </a:r>
            <a:r>
              <a:rPr lang="pt-BR" dirty="0" err="1" smtClean="0"/>
              <a:t>Xamp</a:t>
            </a:r>
            <a:r>
              <a:rPr lang="pt-BR" dirty="0"/>
              <a:t> </a:t>
            </a:r>
            <a:r>
              <a:rPr lang="pt-BR" dirty="0" smtClean="0"/>
              <a:t>/ </a:t>
            </a:r>
            <a:r>
              <a:rPr lang="pt-BR" dirty="0" err="1" smtClean="0"/>
              <a:t>Mamp</a:t>
            </a:r>
            <a:r>
              <a:rPr lang="pt-BR" dirty="0"/>
              <a:t>.</a:t>
            </a:r>
            <a:endParaRPr lang="pt-BR" dirty="0" smtClean="0"/>
          </a:p>
          <a:p>
            <a:pPr>
              <a:buFont typeface="Wingdings" panose="05000000000000000000" pitchFamily="2" charset="2"/>
              <a:buChar char="q"/>
            </a:pPr>
            <a:endParaRPr lang="pt-BR" dirty="0" smtClean="0"/>
          </a:p>
        </p:txBody>
      </p:sp>
      <p:pic>
        <p:nvPicPr>
          <p:cNvPr id="19" name="Picture 2" descr="Resultado de imagem para notepad++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411660"/>
            <a:ext cx="20193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662" y="3017623"/>
            <a:ext cx="3252571" cy="1396692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3" t="4705"/>
          <a:stretch/>
        </p:blipFill>
        <p:spPr>
          <a:xfrm>
            <a:off x="7071847" y="5024792"/>
            <a:ext cx="1334684" cy="1229512"/>
          </a:xfrm>
          <a:prstGeom prst="rect">
            <a:avLst/>
          </a:prstGeom>
        </p:spPr>
      </p:pic>
      <p:pic>
        <p:nvPicPr>
          <p:cNvPr id="26" name="Picture 8" descr="Resultado de imagem para wampserver statu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r="17082" b="65132"/>
          <a:stretch/>
        </p:blipFill>
        <p:spPr bwMode="auto">
          <a:xfrm>
            <a:off x="1553573" y="5415032"/>
            <a:ext cx="3323227" cy="8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8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7" y="87024"/>
            <a:ext cx="5696857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Navegadores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19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357981" y="1744941"/>
            <a:ext cx="105919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/>
              <a:t>Os </a:t>
            </a:r>
            <a:r>
              <a:rPr lang="pt-BR" sz="2800" b="1" dirty="0" smtClean="0"/>
              <a:t>Navegadores </a:t>
            </a:r>
            <a:r>
              <a:rPr lang="pt-BR" sz="2800" b="1" dirty="0"/>
              <a:t>de Internet </a:t>
            </a:r>
            <a:r>
              <a:rPr lang="pt-BR" sz="2800" dirty="0"/>
              <a:t>servem para acessar </a:t>
            </a:r>
            <a:r>
              <a:rPr lang="pt-BR" sz="2800" dirty="0" smtClean="0"/>
              <a:t>as aplicações </a:t>
            </a:r>
            <a:r>
              <a:rPr lang="pt-BR" sz="2800" dirty="0"/>
              <a:t>na web. Há vários tipos de </a:t>
            </a:r>
            <a:r>
              <a:rPr lang="pt-BR" sz="2800" dirty="0" smtClean="0"/>
              <a:t>navegadores como, Opera</a:t>
            </a:r>
            <a:r>
              <a:rPr lang="pt-BR" sz="2800" dirty="0"/>
              <a:t>, Google Chrome, Mozilla Firefox, Safari (</a:t>
            </a:r>
            <a:r>
              <a:rPr lang="pt-BR" sz="2800" dirty="0" smtClean="0"/>
              <a:t>Apple), Microsoft Edge e entre outros.</a:t>
            </a:r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r>
              <a:rPr lang="pt-BR" sz="2800" dirty="0" smtClean="0"/>
              <a:t>URL: </a:t>
            </a:r>
            <a:r>
              <a:rPr lang="pt-BR" sz="2800" dirty="0">
                <a:hlinkClick r:id="rId5"/>
              </a:rPr>
              <a:t>https://www.mozilla.org/pt-BR/firefox/new</a:t>
            </a:r>
            <a:r>
              <a:rPr lang="pt-BR" sz="2800" dirty="0" smtClean="0">
                <a:hlinkClick r:id="rId5"/>
              </a:rPr>
              <a:t>/</a:t>
            </a:r>
            <a:endParaRPr lang="pt-BR" sz="2800" dirty="0" smtClean="0"/>
          </a:p>
          <a:p>
            <a:pPr algn="just"/>
            <a:r>
              <a:rPr lang="pt-BR" sz="2800" dirty="0" smtClean="0"/>
              <a:t>URL: </a:t>
            </a:r>
            <a:r>
              <a:rPr lang="pt-BR" sz="2800" dirty="0">
                <a:hlinkClick r:id="rId6"/>
              </a:rPr>
              <a:t>https://www.google.com/intl/pt-BR/chrome</a:t>
            </a:r>
            <a:r>
              <a:rPr lang="pt-BR" sz="2800" dirty="0" smtClean="0">
                <a:hlinkClick r:id="rId6"/>
              </a:rPr>
              <a:t>/</a:t>
            </a:r>
            <a:endParaRPr lang="pt-BR" sz="2800" dirty="0" smtClean="0"/>
          </a:p>
          <a:p>
            <a:pPr algn="just"/>
            <a:r>
              <a:rPr lang="pt-BR" sz="2800" dirty="0" smtClean="0"/>
              <a:t>URL: </a:t>
            </a:r>
            <a:r>
              <a:rPr lang="pt-BR" sz="2800" dirty="0">
                <a:hlinkClick r:id="rId7"/>
              </a:rPr>
              <a:t>https://www.opera.com/pt-br/download</a:t>
            </a:r>
            <a:endParaRPr lang="pt-BR" sz="2800" dirty="0" smtClean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4389696"/>
            <a:ext cx="3638550" cy="20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ágono 15"/>
          <p:cNvSpPr/>
          <p:nvPr/>
        </p:nvSpPr>
        <p:spPr>
          <a:xfrm>
            <a:off x="-58057" y="87024"/>
            <a:ext cx="5754007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Objetivos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mtClean="0"/>
              <a:t>02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57981" y="1672046"/>
            <a:ext cx="1123081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/>
              <a:t>Objetivo Geral:</a:t>
            </a:r>
          </a:p>
          <a:p>
            <a:pPr>
              <a:lnSpc>
                <a:spcPct val="150000"/>
              </a:lnSpc>
            </a:pPr>
            <a:r>
              <a:rPr lang="pt-BR" sz="2800" dirty="0"/>
              <a:t>Apresentar os principais conceitos e tecnologias utilizadas na programação web.</a:t>
            </a:r>
            <a:endParaRPr lang="pt-BR" sz="2800" dirty="0" smtClean="0"/>
          </a:p>
          <a:p>
            <a:pPr>
              <a:lnSpc>
                <a:spcPct val="150000"/>
              </a:lnSpc>
            </a:pPr>
            <a:r>
              <a:rPr lang="pt-BR" sz="2800" b="1" dirty="0" smtClean="0"/>
              <a:t>Objetivos </a:t>
            </a:r>
            <a:r>
              <a:rPr lang="pt-BR" sz="2800" b="1" dirty="0"/>
              <a:t>específicos:</a:t>
            </a:r>
          </a:p>
          <a:p>
            <a:pPr marL="342900" indent="-342900">
              <a:lnSpc>
                <a:spcPct val="150000"/>
              </a:lnSpc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sz="2800" dirty="0" smtClean="0"/>
              <a:t>Compreender a </a:t>
            </a:r>
            <a:r>
              <a:rPr lang="pt-BR" sz="2800" dirty="0"/>
              <a:t>importância da web;</a:t>
            </a:r>
          </a:p>
          <a:p>
            <a:pPr marL="342900" indent="-342900">
              <a:lnSpc>
                <a:spcPct val="150000"/>
              </a:lnSpc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sz="2800" dirty="0"/>
              <a:t>Conhecer as áreas de atuações existente na programação web;</a:t>
            </a:r>
          </a:p>
          <a:p>
            <a:pPr marL="342900" indent="-342900">
              <a:lnSpc>
                <a:spcPct val="150000"/>
              </a:lnSpc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sz="2800" dirty="0"/>
              <a:t>Conhecer os softwares utilizados no desenvolvimento web</a:t>
            </a:r>
            <a:r>
              <a:rPr lang="pt-BR" sz="2800" dirty="0" smtClean="0"/>
              <a:t>;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7998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7" y="87024"/>
            <a:ext cx="5696857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Navegadores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20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5"/>
          <a:srcRect r="1559"/>
          <a:stretch/>
        </p:blipFill>
        <p:spPr>
          <a:xfrm>
            <a:off x="330703" y="1864228"/>
            <a:ext cx="8453437" cy="446490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49"/>
          <a:stretch/>
        </p:blipFill>
        <p:spPr>
          <a:xfrm>
            <a:off x="9129969" y="3270947"/>
            <a:ext cx="1935061" cy="48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4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7" y="87024"/>
            <a:ext cx="5696857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Navegadores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21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11" y="4957762"/>
            <a:ext cx="1438275" cy="143827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08138"/>
            <a:ext cx="9039225" cy="481077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33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7" y="87024"/>
            <a:ext cx="5696857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Navegadores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22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609600" y="1792804"/>
            <a:ext cx="104188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/>
              <a:t>Recomenda-se que tenha vários navegadores instalado, para verificar se o site irá executar sem nenhuma falha em qualquer um dos tipos de navegadores.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1" y="2834930"/>
            <a:ext cx="4552950" cy="363955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6" y="4427796"/>
            <a:ext cx="3638550" cy="20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7" y="87024"/>
            <a:ext cx="7138126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Editores de código fonte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23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16" name="Picture 2" descr="Resultado de imagem para notepad++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99" y="4717993"/>
            <a:ext cx="2070101" cy="149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838200" y="2104125"/>
            <a:ext cx="102712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O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Notepad</a:t>
            </a:r>
            <a:r>
              <a:rPr lang="pt-BR" sz="2400" b="1" dirty="0" smtClean="0"/>
              <a:t>++ </a:t>
            </a:r>
            <a:r>
              <a:rPr lang="pt-BR" sz="2400" dirty="0" smtClean="0"/>
              <a:t>é um pequeno e rápido editor de texto de código aberto, </a:t>
            </a:r>
            <a:r>
              <a:rPr lang="pt-BR" sz="2400" b="1" dirty="0" smtClean="0">
                <a:solidFill>
                  <a:srgbClr val="FF0000"/>
                </a:solidFill>
              </a:rPr>
              <a:t>para Windows</a:t>
            </a:r>
            <a:r>
              <a:rPr lang="pt-BR" sz="2400" dirty="0" smtClean="0"/>
              <a:t>, que permite trabalhar com arquivos de textos simples e código-fonte de diversas linguagens de programação.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sz="2400" dirty="0" smtClean="0"/>
              <a:t>Linguagens com C</a:t>
            </a:r>
            <a:r>
              <a:rPr lang="pt-BR" sz="2400" dirty="0"/>
              <a:t>, C++, Java, HTML, XML, PHP, </a:t>
            </a:r>
            <a:r>
              <a:rPr lang="pt-BR" sz="2400" dirty="0" err="1"/>
              <a:t>JavaScript</a:t>
            </a:r>
            <a:r>
              <a:rPr lang="pt-BR" sz="2400" dirty="0"/>
              <a:t> e várias outras</a:t>
            </a:r>
            <a:r>
              <a:rPr lang="pt-BR" sz="2400" dirty="0" smtClean="0"/>
              <a:t>.</a:t>
            </a:r>
          </a:p>
          <a:p>
            <a:pPr algn="just"/>
            <a:endParaRPr lang="pt-BR" sz="2400" dirty="0"/>
          </a:p>
          <a:p>
            <a:pPr algn="just"/>
            <a:endParaRPr lang="pt-BR" sz="2400" dirty="0" smtClean="0"/>
          </a:p>
          <a:p>
            <a:pPr algn="just"/>
            <a:r>
              <a:rPr lang="pt-BR" sz="2400" dirty="0" smtClean="0"/>
              <a:t>URL: </a:t>
            </a:r>
            <a:r>
              <a:rPr lang="pt-BR" sz="2400" dirty="0" smtClean="0">
                <a:hlinkClick r:id="rId6"/>
              </a:rPr>
              <a:t>https://notepad-plus-plus.org/download/v7.6.6.html</a:t>
            </a:r>
            <a:r>
              <a:rPr lang="pt-BR" sz="2400" dirty="0" smtClean="0"/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0122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24</a:t>
            </a:r>
            <a:endParaRPr lang="pt-BR" sz="2000" dirty="0"/>
          </a:p>
        </p:txBody>
      </p:sp>
      <p:pic>
        <p:nvPicPr>
          <p:cNvPr id="16" name="Picture 2" descr="Resultado de imagem para notepad++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99" y="4717993"/>
            <a:ext cx="2070101" cy="149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24" y="1501631"/>
            <a:ext cx="7483559" cy="4373074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534132" y="5904385"/>
            <a:ext cx="1081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DIRETÓRIO</a:t>
            </a:r>
            <a:r>
              <a:rPr lang="pt-BR" b="1" dirty="0" smtClean="0"/>
              <a:t>:</a:t>
            </a:r>
            <a:endParaRPr lang="pt-BR" b="1" dirty="0"/>
          </a:p>
          <a:p>
            <a:r>
              <a:rPr lang="pt-BR" dirty="0" err="1" smtClean="0"/>
              <a:t>programacao_web_ifpa</a:t>
            </a:r>
            <a:r>
              <a:rPr lang="pt-BR" dirty="0" smtClean="0"/>
              <a:t>\</a:t>
            </a:r>
            <a:r>
              <a:rPr lang="pt-BR" dirty="0" err="1" smtClean="0"/>
              <a:t>programacao</a:t>
            </a:r>
            <a:r>
              <a:rPr lang="pt-BR" dirty="0" smtClean="0"/>
              <a:t>-web\</a:t>
            </a:r>
            <a:r>
              <a:rPr lang="pt-BR" b="1" dirty="0"/>
              <a:t>index.html</a:t>
            </a:r>
          </a:p>
        </p:txBody>
      </p:sp>
      <p:sp>
        <p:nvSpPr>
          <p:cNvPr id="18" name="Pentágono 17"/>
          <p:cNvSpPr/>
          <p:nvPr/>
        </p:nvSpPr>
        <p:spPr>
          <a:xfrm>
            <a:off x="-58057" y="87024"/>
            <a:ext cx="7138126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971550" y="87024"/>
            <a:ext cx="9963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smtClean="0">
                <a:solidFill>
                  <a:schemeClr val="bg1"/>
                </a:solidFill>
              </a:rPr>
              <a:t>Editores de código fonte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20" name="Espaço Reservado para Conteúdo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8273143" y="2009757"/>
            <a:ext cx="3315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URL: </a:t>
            </a:r>
            <a:r>
              <a:rPr lang="pt-BR" dirty="0">
                <a:hlinkClick r:id="rId7"/>
              </a:rPr>
              <a:t>https://notepad-plus-plus.org/download/v7.6.6.html</a:t>
            </a:r>
            <a:r>
              <a:rPr lang="pt-BR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074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7" y="87024"/>
            <a:ext cx="7138126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Editores de código fonte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25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sp>
        <p:nvSpPr>
          <p:cNvPr id="1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6422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b="1" dirty="0" smtClean="0"/>
              <a:t>Sublime </a:t>
            </a:r>
            <a:r>
              <a:rPr lang="pt-BR" b="1" dirty="0" err="1" smtClean="0"/>
              <a:t>Text</a:t>
            </a:r>
            <a:r>
              <a:rPr lang="pt-BR" dirty="0"/>
              <a:t> é um editor de texto e código-fonte </a:t>
            </a:r>
            <a:r>
              <a:rPr lang="pt-BR" b="1" dirty="0" err="1">
                <a:solidFill>
                  <a:srgbClr val="FF0000"/>
                </a:solidFill>
              </a:rPr>
              <a:t>multiplataforma</a:t>
            </a:r>
            <a:r>
              <a:rPr lang="pt-BR" dirty="0"/>
              <a:t>, escrito em linguagem C++, que foi inicialmente pensado para ser uma extensão do vim. Este editor oferece recursos extraordinários e um desempenho simplesmente </a:t>
            </a:r>
            <a:r>
              <a:rPr lang="pt-BR" dirty="0" smtClean="0"/>
              <a:t>surpreendente.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URL: </a:t>
            </a:r>
            <a:r>
              <a:rPr lang="pt-BR" dirty="0">
                <a:hlinkClick r:id="rId5"/>
              </a:rPr>
              <a:t>https://www.sublimetext.com/3</a:t>
            </a:r>
            <a:endParaRPr lang="pt-BR" dirty="0" smtClean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501" r="13880" b="20575"/>
          <a:stretch/>
        </p:blipFill>
        <p:spPr>
          <a:xfrm>
            <a:off x="8553450" y="4476750"/>
            <a:ext cx="32194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26</a:t>
            </a:r>
            <a:endParaRPr lang="pt-BR" sz="2000" dirty="0"/>
          </a:p>
        </p:txBody>
      </p:sp>
      <p:sp>
        <p:nvSpPr>
          <p:cNvPr id="17" name="Retângulo 16"/>
          <p:cNvSpPr/>
          <p:nvPr/>
        </p:nvSpPr>
        <p:spPr>
          <a:xfrm>
            <a:off x="534132" y="5904385"/>
            <a:ext cx="1081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DIRETÓRIO</a:t>
            </a:r>
            <a:r>
              <a:rPr lang="pt-BR" b="1" dirty="0" smtClean="0"/>
              <a:t>:</a:t>
            </a:r>
            <a:endParaRPr lang="pt-BR" b="1" dirty="0"/>
          </a:p>
          <a:p>
            <a:r>
              <a:rPr lang="pt-BR" dirty="0" err="1" smtClean="0"/>
              <a:t>programacao_web_ifpa</a:t>
            </a:r>
            <a:r>
              <a:rPr lang="pt-BR" dirty="0" smtClean="0"/>
              <a:t>\</a:t>
            </a:r>
            <a:r>
              <a:rPr lang="pt-BR" dirty="0" err="1" smtClean="0"/>
              <a:t>programacao</a:t>
            </a:r>
            <a:r>
              <a:rPr lang="pt-BR" dirty="0" smtClean="0"/>
              <a:t>-web\</a:t>
            </a:r>
            <a:r>
              <a:rPr lang="pt-BR" b="1" dirty="0"/>
              <a:t>index.html</a:t>
            </a:r>
          </a:p>
        </p:txBody>
      </p:sp>
      <p:sp>
        <p:nvSpPr>
          <p:cNvPr id="18" name="Pentágono 17"/>
          <p:cNvSpPr/>
          <p:nvPr/>
        </p:nvSpPr>
        <p:spPr>
          <a:xfrm>
            <a:off x="-58057" y="87024"/>
            <a:ext cx="7138126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971550" y="87024"/>
            <a:ext cx="9963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smtClean="0">
                <a:solidFill>
                  <a:schemeClr val="bg1"/>
                </a:solidFill>
              </a:rPr>
              <a:t>Editores de código fonte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20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32" y="1451432"/>
            <a:ext cx="6545937" cy="435859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501" r="13880" b="20575"/>
          <a:stretch/>
        </p:blipFill>
        <p:spPr>
          <a:xfrm>
            <a:off x="8488136" y="4214811"/>
            <a:ext cx="32194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7" y="87024"/>
            <a:ext cx="7138126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Editores de código fonte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27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49" y="4305300"/>
            <a:ext cx="3194137" cy="13716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38200" y="2076450"/>
            <a:ext cx="101902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O </a:t>
            </a:r>
            <a:r>
              <a:rPr lang="pt-BR" sz="2800" b="1" i="1" dirty="0" err="1"/>
              <a:t>NetBeans</a:t>
            </a:r>
            <a:r>
              <a:rPr lang="pt-BR" sz="2800" b="1" i="1" dirty="0"/>
              <a:t> IDE</a:t>
            </a:r>
            <a:r>
              <a:rPr lang="pt-BR" sz="2800" b="1" dirty="0"/>
              <a:t> </a:t>
            </a:r>
            <a:r>
              <a:rPr lang="pt-BR" sz="2800" dirty="0"/>
              <a:t>permite o desenvolvimento rápido e fácil de aplicações desktop </a:t>
            </a:r>
            <a:r>
              <a:rPr lang="pt-BR" sz="2800" i="1" dirty="0"/>
              <a:t>Java</a:t>
            </a:r>
            <a:r>
              <a:rPr lang="pt-BR" sz="2800" dirty="0"/>
              <a:t>, móveis e </a:t>
            </a:r>
            <a:r>
              <a:rPr lang="pt-BR" sz="2800" i="1" dirty="0"/>
              <a:t>Web</a:t>
            </a:r>
            <a:r>
              <a:rPr lang="pt-BR" sz="2800" dirty="0"/>
              <a:t> e também aplicações </a:t>
            </a:r>
            <a:r>
              <a:rPr lang="pt-BR" sz="2800" i="1" dirty="0"/>
              <a:t>HTML5</a:t>
            </a:r>
            <a:r>
              <a:rPr lang="pt-BR" sz="2800" dirty="0"/>
              <a:t> com </a:t>
            </a:r>
            <a:r>
              <a:rPr lang="pt-BR" sz="2800" i="1" dirty="0"/>
              <a:t>HTML</a:t>
            </a:r>
            <a:r>
              <a:rPr lang="pt-BR" sz="2800" dirty="0"/>
              <a:t>, </a:t>
            </a:r>
            <a:r>
              <a:rPr lang="pt-BR" sz="2800" i="1" dirty="0" err="1"/>
              <a:t>JavaScript</a:t>
            </a:r>
            <a:r>
              <a:rPr lang="pt-BR" sz="2800" dirty="0"/>
              <a:t> e </a:t>
            </a:r>
            <a:r>
              <a:rPr lang="pt-BR" sz="2800" i="1" dirty="0"/>
              <a:t>CSS</a:t>
            </a:r>
            <a:r>
              <a:rPr lang="pt-BR" sz="2800" dirty="0"/>
              <a:t>. O </a:t>
            </a:r>
            <a:r>
              <a:rPr lang="pt-BR" sz="2800" i="1" dirty="0"/>
              <a:t>IDE</a:t>
            </a:r>
            <a:r>
              <a:rPr lang="pt-BR" sz="2800" dirty="0"/>
              <a:t> também fornece um grande conjunto de ferramentas para desenvolvedores de </a:t>
            </a:r>
            <a:r>
              <a:rPr lang="pt-BR" sz="2800" i="1" dirty="0"/>
              <a:t>PHP</a:t>
            </a:r>
            <a:r>
              <a:rPr lang="pt-BR" sz="2800" dirty="0"/>
              <a:t> e </a:t>
            </a:r>
            <a:r>
              <a:rPr lang="pt-BR" sz="2800" i="1" dirty="0"/>
              <a:t>C/C++</a:t>
            </a:r>
            <a:r>
              <a:rPr lang="pt-BR" sz="2800" dirty="0"/>
              <a:t> </a:t>
            </a:r>
            <a:r>
              <a:rPr lang="pt-BR" sz="2800" dirty="0" smtClean="0"/>
              <a:t>[...].</a:t>
            </a:r>
          </a:p>
          <a:p>
            <a:pPr algn="just"/>
            <a:endParaRPr lang="pt-BR" sz="2800" dirty="0" smtClean="0"/>
          </a:p>
          <a:p>
            <a:pPr algn="just"/>
            <a:r>
              <a:rPr lang="pt-BR" sz="2800" dirty="0" smtClean="0"/>
              <a:t>URL: </a:t>
            </a:r>
            <a:r>
              <a:rPr lang="pt-BR" sz="2800" dirty="0">
                <a:hlinkClick r:id="rId6"/>
              </a:rPr>
              <a:t>https://netbeans.org/downloads/8.2/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0420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28</a:t>
            </a:r>
            <a:endParaRPr lang="pt-BR" sz="2000" dirty="0"/>
          </a:p>
        </p:txBody>
      </p:sp>
      <p:sp>
        <p:nvSpPr>
          <p:cNvPr id="18" name="Pentágono 17"/>
          <p:cNvSpPr/>
          <p:nvPr/>
        </p:nvSpPr>
        <p:spPr>
          <a:xfrm>
            <a:off x="-58057" y="87024"/>
            <a:ext cx="7138126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971550" y="87024"/>
            <a:ext cx="9963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smtClean="0">
                <a:solidFill>
                  <a:schemeClr val="bg1"/>
                </a:solidFill>
              </a:rPr>
              <a:t>Editores de código fonte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20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13" y="1792804"/>
            <a:ext cx="8086354" cy="401030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67" y="4610100"/>
            <a:ext cx="319413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29</a:t>
            </a:r>
            <a:endParaRPr lang="pt-BR" sz="2000" dirty="0"/>
          </a:p>
        </p:txBody>
      </p:sp>
      <p:sp>
        <p:nvSpPr>
          <p:cNvPr id="18" name="Pentágono 17"/>
          <p:cNvSpPr/>
          <p:nvPr/>
        </p:nvSpPr>
        <p:spPr>
          <a:xfrm>
            <a:off x="-58057" y="87024"/>
            <a:ext cx="7138126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971550" y="87024"/>
            <a:ext cx="9963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smtClean="0">
                <a:solidFill>
                  <a:schemeClr val="bg1"/>
                </a:solidFill>
              </a:rPr>
              <a:t>Editores de código fonte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20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516" y="4660004"/>
            <a:ext cx="3194137" cy="137160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87" y="1529693"/>
            <a:ext cx="8247810" cy="44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ágono 15"/>
          <p:cNvSpPr/>
          <p:nvPr/>
        </p:nvSpPr>
        <p:spPr>
          <a:xfrm>
            <a:off x="-58057" y="87024"/>
            <a:ext cx="7621451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Conteúdo programático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21" name="Espaço Reservado para Conteúdo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03</a:t>
            </a:r>
            <a:endParaRPr lang="pt-BR" sz="2000" dirty="0"/>
          </a:p>
        </p:txBody>
      </p:sp>
      <p:sp>
        <p:nvSpPr>
          <p:cNvPr id="24" name="Espaço Reservado para Conteúdo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00A244"/>
              </a:buClr>
              <a:buFont typeface="Wingdings" panose="05000000000000000000" pitchFamily="2" charset="2"/>
              <a:buChar char="§"/>
            </a:pPr>
            <a:r>
              <a:rPr lang="pt-BR" sz="3200" dirty="0" smtClean="0"/>
              <a:t>Surgimento da World </a:t>
            </a:r>
            <a:r>
              <a:rPr lang="pt-BR" sz="3200" dirty="0" err="1" smtClean="0"/>
              <a:t>Wide</a:t>
            </a:r>
            <a:r>
              <a:rPr lang="pt-BR" sz="3200" dirty="0" smtClean="0"/>
              <a:t> Web (WWW);</a:t>
            </a:r>
          </a:p>
          <a:p>
            <a:pPr marL="0" indent="0" algn="just">
              <a:buClr>
                <a:srgbClr val="00A244"/>
              </a:buClr>
              <a:buNone/>
            </a:pPr>
            <a:endParaRPr lang="pt-BR" sz="3200" dirty="0"/>
          </a:p>
          <a:p>
            <a:pPr algn="just">
              <a:buClr>
                <a:srgbClr val="00A244"/>
              </a:buClr>
              <a:buFont typeface="Wingdings" panose="05000000000000000000" pitchFamily="2" charset="2"/>
              <a:buChar char="§"/>
            </a:pPr>
            <a:r>
              <a:rPr lang="pt-BR" sz="3200" dirty="0"/>
              <a:t>Áreas de atuação na programação </a:t>
            </a:r>
            <a:r>
              <a:rPr lang="pt-BR" sz="3200" dirty="0" smtClean="0"/>
              <a:t>web;</a:t>
            </a:r>
            <a:endParaRPr lang="pt-BR" sz="3200" dirty="0" smtClean="0"/>
          </a:p>
          <a:p>
            <a:pPr algn="just">
              <a:buClr>
                <a:srgbClr val="00A244"/>
              </a:buClr>
              <a:buFont typeface="Wingdings" panose="05000000000000000000" pitchFamily="2" charset="2"/>
              <a:buChar char="§"/>
            </a:pPr>
            <a:endParaRPr lang="pt-BR" sz="3200" dirty="0"/>
          </a:p>
          <a:p>
            <a:pPr algn="just">
              <a:buClr>
                <a:srgbClr val="00A244"/>
              </a:buClr>
              <a:buFont typeface="Wingdings" panose="05000000000000000000" pitchFamily="2" charset="2"/>
              <a:buChar char="§"/>
            </a:pPr>
            <a:r>
              <a:rPr lang="pt-BR" sz="3200" dirty="0"/>
              <a:t>Softwares de desenvolvimento para </a:t>
            </a:r>
            <a:r>
              <a:rPr lang="pt-BR" sz="3200" dirty="0" smtClean="0"/>
              <a:t>web. </a:t>
            </a:r>
            <a:endParaRPr lang="pt-BR" sz="3200" dirty="0" smtClean="0"/>
          </a:p>
          <a:p>
            <a:pPr marL="0" indent="0" algn="just">
              <a:buClr>
                <a:srgbClr val="00A244"/>
              </a:buClr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615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esultado de imagem para wampserv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40" y="-14545"/>
            <a:ext cx="4111058" cy="179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entágono 9"/>
          <p:cNvSpPr/>
          <p:nvPr/>
        </p:nvSpPr>
        <p:spPr>
          <a:xfrm>
            <a:off x="-58057" y="87024"/>
            <a:ext cx="7934960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Servidor de teste e produção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30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sp>
        <p:nvSpPr>
          <p:cNvPr id="18" name="Espaço Reservado para Conteúdo 2"/>
          <p:cNvSpPr>
            <a:spLocks noGrp="1"/>
          </p:cNvSpPr>
          <p:nvPr>
            <p:ph idx="1"/>
          </p:nvPr>
        </p:nvSpPr>
        <p:spPr>
          <a:xfrm>
            <a:off x="602226" y="1632684"/>
            <a:ext cx="10515600" cy="3848669"/>
          </a:xfrm>
        </p:spPr>
        <p:txBody>
          <a:bodyPr/>
          <a:lstStyle/>
          <a:p>
            <a:pPr marL="0" indent="0" algn="just">
              <a:buNone/>
            </a:pPr>
            <a:r>
              <a:rPr lang="pt-BR" b="1" i="0" dirty="0" err="1" smtClean="0">
                <a:effectLst/>
              </a:rPr>
              <a:t>WampServer</a:t>
            </a:r>
            <a:r>
              <a:rPr lang="pt-BR" b="0" i="0" dirty="0" smtClean="0">
                <a:effectLst/>
              </a:rPr>
              <a:t> é uma aplicação que instala um ambiente de desenvolvimento web no </a:t>
            </a:r>
            <a:r>
              <a:rPr lang="pt-BR" b="0" i="0" u="none" strike="noStrike" dirty="0" smtClean="0">
                <a:effectLst/>
              </a:rPr>
              <a:t>Windows</a:t>
            </a:r>
            <a:r>
              <a:rPr lang="pt-BR" b="0" i="0" dirty="0" smtClean="0">
                <a:effectLst/>
              </a:rPr>
              <a:t>. Com ele você pode criar aplicações web com Apache2, PHP, banco de dados MySQL, </a:t>
            </a:r>
            <a:r>
              <a:rPr lang="pt-BR" b="0" i="0" dirty="0" err="1" smtClean="0">
                <a:effectLst/>
              </a:rPr>
              <a:t>MariaDB</a:t>
            </a:r>
            <a:r>
              <a:rPr lang="pt-BR" b="0" i="0" dirty="0" smtClean="0">
                <a:effectLst/>
              </a:rPr>
              <a:t> e </a:t>
            </a:r>
            <a:r>
              <a:rPr lang="pt-BR" b="0" i="0" dirty="0" err="1" smtClean="0">
                <a:effectLst/>
              </a:rPr>
              <a:t>PhpMyAdmin</a:t>
            </a:r>
            <a:r>
              <a:rPr lang="pt-BR" b="0" i="0" dirty="0" smtClean="0">
                <a:effectLst/>
              </a:rPr>
              <a:t>. </a:t>
            </a:r>
            <a:endParaRPr lang="pt-BR" dirty="0"/>
          </a:p>
        </p:txBody>
      </p:sp>
      <p:pic>
        <p:nvPicPr>
          <p:cNvPr id="19" name="Picture 8" descr="Resultado de imagem para wampserver statu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r="17082" b="65132"/>
          <a:stretch/>
        </p:blipFill>
        <p:spPr bwMode="auto">
          <a:xfrm>
            <a:off x="708063" y="4274779"/>
            <a:ext cx="5151963" cy="13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7"/>
          <a:srcRect l="29942" t="42187" r="49854"/>
          <a:stretch/>
        </p:blipFill>
        <p:spPr>
          <a:xfrm>
            <a:off x="6217617" y="2929742"/>
            <a:ext cx="4331689" cy="348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esultado de imagem para wampserv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40" y="-14545"/>
            <a:ext cx="4111058" cy="179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31</a:t>
            </a:r>
            <a:endParaRPr lang="pt-BR" sz="2000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1" y="2206468"/>
            <a:ext cx="7756294" cy="4056899"/>
          </a:xfrm>
          <a:prstGeom prst="rect">
            <a:avLst/>
          </a:prstGeom>
        </p:spPr>
      </p:pic>
      <p:sp>
        <p:nvSpPr>
          <p:cNvPr id="16" name="Espaço Reservado para Conteúdo 2"/>
          <p:cNvSpPr>
            <a:spLocks noGrp="1"/>
          </p:cNvSpPr>
          <p:nvPr>
            <p:ph idx="1"/>
          </p:nvPr>
        </p:nvSpPr>
        <p:spPr>
          <a:xfrm>
            <a:off x="707571" y="17214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smtClean="0"/>
              <a:t>URL: </a:t>
            </a:r>
            <a:r>
              <a:rPr lang="pt-BR" smtClean="0">
                <a:hlinkClick r:id="rId6"/>
              </a:rPr>
              <a:t>http://www.wampserver.com/en/</a:t>
            </a:r>
            <a:endParaRPr lang="pt-BR" dirty="0" smtClean="0"/>
          </a:p>
        </p:txBody>
      </p:sp>
      <p:sp>
        <p:nvSpPr>
          <p:cNvPr id="24" name="Pentágono 23"/>
          <p:cNvSpPr/>
          <p:nvPr/>
        </p:nvSpPr>
        <p:spPr>
          <a:xfrm>
            <a:off x="-58057" y="87024"/>
            <a:ext cx="7934960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Servidor de teste e produção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26" name="Espaço Reservado para Conteúdo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Resultado de imagem para wampserv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40" y="-14545"/>
            <a:ext cx="4111058" cy="179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32</a:t>
            </a:r>
            <a:endParaRPr lang="pt-BR" sz="2000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64228"/>
            <a:ext cx="10515600" cy="4351338"/>
          </a:xfrm>
        </p:spPr>
        <p:txBody>
          <a:bodyPr>
            <a:normAutofit fontScale="92500"/>
          </a:bodyPr>
          <a:lstStyle/>
          <a:p>
            <a:pPr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dirty="0" smtClean="0"/>
              <a:t>Solução do erro MSVCR110.DLL ao iniciar o </a:t>
            </a:r>
            <a:r>
              <a:rPr lang="pt-BR" dirty="0" err="1" smtClean="0"/>
              <a:t>WampServer</a:t>
            </a:r>
            <a:endParaRPr lang="pt-BR" dirty="0" smtClean="0">
              <a:hlinkClick r:id="rId5"/>
            </a:endParaRPr>
          </a:p>
          <a:p>
            <a:pPr marL="0" indent="0">
              <a:buClr>
                <a:srgbClr val="008639"/>
              </a:buClr>
              <a:buNone/>
            </a:pPr>
            <a:r>
              <a:rPr lang="pt-BR" dirty="0" smtClean="0">
                <a:hlinkClick r:id="rId5"/>
              </a:rPr>
              <a:t>http://dev.rbtech.info/corrigindo-o-erro-msvcr100-dll-do-wampserver/</a:t>
            </a:r>
            <a:endParaRPr lang="pt-BR" dirty="0" smtClean="0"/>
          </a:p>
          <a:p>
            <a:pPr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dirty="0"/>
              <a:t>Como Resolver o Erro de </a:t>
            </a:r>
            <a:r>
              <a:rPr lang="pt-BR" dirty="0" err="1"/>
              <a:t>Dlls</a:t>
            </a:r>
            <a:r>
              <a:rPr lang="pt-BR" dirty="0"/>
              <a:t> MSVCR120 </a:t>
            </a:r>
            <a:r>
              <a:rPr lang="pt-BR" dirty="0" err="1"/>
              <a:t>dll</a:t>
            </a:r>
            <a:r>
              <a:rPr lang="pt-BR" dirty="0"/>
              <a:t> do Seu PC (Corrigido)</a:t>
            </a:r>
          </a:p>
          <a:p>
            <a:pPr marL="0" indent="0">
              <a:buClr>
                <a:srgbClr val="008639"/>
              </a:buClr>
              <a:buNone/>
            </a:pPr>
            <a:r>
              <a:rPr lang="pt-BR" dirty="0" smtClean="0">
                <a:hlinkClick r:id="rId6"/>
              </a:rPr>
              <a:t>https://www.youtube.com/watch?v=PaKkz0szeP0</a:t>
            </a:r>
            <a:endParaRPr lang="pt-BR" dirty="0" smtClean="0"/>
          </a:p>
          <a:p>
            <a:pPr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dirty="0"/>
              <a:t>Erro vcruntime140.dll no </a:t>
            </a:r>
            <a:r>
              <a:rPr lang="pt-BR" dirty="0" err="1"/>
              <a:t>WampServer</a:t>
            </a:r>
            <a:r>
              <a:rPr lang="pt-BR" dirty="0"/>
              <a:t> Resolvido passo a passo</a:t>
            </a:r>
            <a:r>
              <a:rPr lang="pt-BR" dirty="0" smtClean="0"/>
              <a:t>.</a:t>
            </a:r>
            <a:endParaRPr lang="pt-BR" dirty="0"/>
          </a:p>
          <a:p>
            <a:pPr marL="0" indent="0">
              <a:buClr>
                <a:srgbClr val="008639"/>
              </a:buClr>
              <a:buNone/>
            </a:pPr>
            <a:r>
              <a:rPr lang="pt-BR" dirty="0" smtClean="0">
                <a:hlinkClick r:id="rId7"/>
              </a:rPr>
              <a:t>https://www.youtube.com/watch?v=cI9_UXYOqzs</a:t>
            </a:r>
            <a:endParaRPr lang="pt-BR" dirty="0" smtClean="0"/>
          </a:p>
          <a:p>
            <a:pPr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dirty="0" err="1"/>
              <a:t>Fixing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MSVCR110.dll &amp; MSVCR120.dll 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WampServer</a:t>
            </a:r>
            <a:r>
              <a:rPr lang="pt-BR" dirty="0"/>
              <a:t> </a:t>
            </a:r>
            <a:r>
              <a:rPr lang="pt-BR" dirty="0" smtClean="0"/>
              <a:t>v3.1.0</a:t>
            </a:r>
            <a:endParaRPr lang="pt-BR" dirty="0"/>
          </a:p>
          <a:p>
            <a:pPr marL="0" indent="0">
              <a:buClr>
                <a:srgbClr val="008639"/>
              </a:buClr>
              <a:buNone/>
            </a:pPr>
            <a:r>
              <a:rPr lang="pt-BR" dirty="0" smtClean="0">
                <a:hlinkClick r:id="rId8"/>
              </a:rPr>
              <a:t>https://www.youtube.com/watch?v=qPzCJJX8Q0U</a:t>
            </a:r>
            <a:endParaRPr lang="pt-BR" dirty="0"/>
          </a:p>
        </p:txBody>
      </p:sp>
      <p:sp>
        <p:nvSpPr>
          <p:cNvPr id="24" name="Pentágono 23"/>
          <p:cNvSpPr/>
          <p:nvPr/>
        </p:nvSpPr>
        <p:spPr>
          <a:xfrm>
            <a:off x="-58057" y="87024"/>
            <a:ext cx="7934960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Servidor de teste e produção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26" name="Espaço Reservado para Conteúdo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7" y="87024"/>
            <a:ext cx="10416903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Exercício de fixação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33</a:t>
            </a:r>
            <a:endParaRPr lang="pt-BR" sz="2000" dirty="0"/>
          </a:p>
        </p:txBody>
      </p:sp>
      <p:pic>
        <p:nvPicPr>
          <p:cNvPr id="17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44510" y="1412587"/>
            <a:ext cx="114508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arenR"/>
            </a:pPr>
            <a:r>
              <a:rPr lang="pt-BR" sz="2400" dirty="0" smtClean="0"/>
              <a:t>Em que ano surgiu a </a:t>
            </a:r>
            <a:r>
              <a:rPr lang="pt-BR" sz="2400" i="1" dirty="0" smtClean="0"/>
              <a:t>World </a:t>
            </a:r>
            <a:r>
              <a:rPr lang="pt-BR" sz="2400" i="1" dirty="0" err="1" smtClean="0"/>
              <a:t>Wide</a:t>
            </a:r>
            <a:r>
              <a:rPr lang="pt-BR" sz="2400" i="1" dirty="0" smtClean="0"/>
              <a:t> Web </a:t>
            </a:r>
            <a:r>
              <a:rPr lang="pt-BR" sz="2400" dirty="0" smtClean="0"/>
              <a:t>e qual sua finalidade?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pt-BR" sz="2400" dirty="0" smtClean="0"/>
              <a:t>O que faz o programador </a:t>
            </a:r>
            <a:r>
              <a:rPr lang="pt-BR" sz="2400" dirty="0" smtClean="0"/>
              <a:t>front-</a:t>
            </a:r>
            <a:r>
              <a:rPr lang="pt-BR" sz="2400" dirty="0" err="1" smtClean="0"/>
              <a:t>end</a:t>
            </a:r>
            <a:r>
              <a:rPr lang="pt-BR" sz="2400" dirty="0" smtClean="0"/>
              <a:t>?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pt-BR" sz="2400" dirty="0"/>
              <a:t>O que faz o programador </a:t>
            </a:r>
            <a:r>
              <a:rPr lang="pt-BR" sz="2400" dirty="0" err="1" smtClean="0"/>
              <a:t>back-end</a:t>
            </a:r>
            <a:r>
              <a:rPr lang="pt-BR" sz="2400" dirty="0" smtClean="0"/>
              <a:t>?</a:t>
            </a:r>
          </a:p>
          <a:p>
            <a:pPr marL="342900" indent="-342900">
              <a:lnSpc>
                <a:spcPct val="250000"/>
              </a:lnSpc>
              <a:buFontTx/>
              <a:buAutoNum type="arabicParenR"/>
            </a:pPr>
            <a:r>
              <a:rPr lang="pt-BR" sz="2400" dirty="0"/>
              <a:t>O que faz o programador </a:t>
            </a:r>
            <a:r>
              <a:rPr lang="pt-BR" sz="2400" dirty="0" err="1" smtClean="0"/>
              <a:t>full</a:t>
            </a:r>
            <a:r>
              <a:rPr lang="pt-BR" sz="2400" dirty="0" smtClean="0"/>
              <a:t> </a:t>
            </a:r>
            <a:r>
              <a:rPr lang="pt-BR" sz="2400" dirty="0" err="1" smtClean="0"/>
              <a:t>stack</a:t>
            </a:r>
            <a:r>
              <a:rPr lang="pt-BR" sz="2400" dirty="0" smtClean="0"/>
              <a:t>?</a:t>
            </a:r>
            <a:endParaRPr lang="pt-BR" sz="2400" dirty="0"/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pt-BR" sz="2400" dirty="0" smtClean="0"/>
              <a:t>Cite pelo menos 4 softwares utilizados na programação web?</a:t>
            </a:r>
          </a:p>
        </p:txBody>
      </p:sp>
    </p:spTree>
    <p:extLst>
      <p:ext uri="{BB962C8B-B14F-4D97-AF65-F5344CB8AC3E}">
        <p14:creationId xmlns:p14="http://schemas.microsoft.com/office/powerpoint/2010/main" val="137064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7" y="87024"/>
            <a:ext cx="10416903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Exercício de fixação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34</a:t>
            </a:r>
            <a:endParaRPr lang="pt-BR" sz="2000" dirty="0"/>
          </a:p>
        </p:txBody>
      </p:sp>
      <p:pic>
        <p:nvPicPr>
          <p:cNvPr id="17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59899" y="1615725"/>
            <a:ext cx="114508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6) Relacione as tecnologias abaixo de acordo com a área de atuação na programação web:</a:t>
            </a:r>
          </a:p>
          <a:p>
            <a:endParaRPr lang="pt-BR" sz="2400" dirty="0"/>
          </a:p>
          <a:p>
            <a:r>
              <a:rPr lang="pt-BR" sz="2400" dirty="0" smtClean="0"/>
              <a:t>( 1 ) Front-</a:t>
            </a:r>
            <a:r>
              <a:rPr lang="pt-BR" sz="2400" dirty="0" err="1" smtClean="0"/>
              <a:t>end</a:t>
            </a:r>
            <a:r>
              <a:rPr lang="pt-BR" sz="2400" dirty="0" smtClean="0"/>
              <a:t>   		 ( 2 )  Back-</a:t>
            </a:r>
            <a:r>
              <a:rPr lang="pt-BR" sz="2400" dirty="0" err="1" smtClean="0"/>
              <a:t>end</a:t>
            </a:r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 smtClean="0"/>
              <a:t>(     ) HTML				</a:t>
            </a:r>
            <a:r>
              <a:rPr lang="pt-BR" sz="2400" dirty="0"/>
              <a:t> (     ) </a:t>
            </a:r>
            <a:r>
              <a:rPr lang="pt-BR" sz="2400" dirty="0" smtClean="0"/>
              <a:t>PHP			</a:t>
            </a:r>
            <a:r>
              <a:rPr lang="pt-BR" sz="2400" dirty="0"/>
              <a:t> (     ) </a:t>
            </a:r>
            <a:r>
              <a:rPr lang="pt-BR" sz="2400" dirty="0" err="1" smtClean="0"/>
              <a:t>JavaScript</a:t>
            </a:r>
            <a:r>
              <a:rPr lang="pt-BR" sz="2400" dirty="0" smtClean="0"/>
              <a:t/>
            </a:r>
            <a:br>
              <a:rPr lang="pt-BR" sz="2400" dirty="0" smtClean="0"/>
            </a:br>
            <a:endParaRPr lang="pt-BR" sz="2400" dirty="0" smtClean="0"/>
          </a:p>
          <a:p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/>
              <a:t>(     </a:t>
            </a:r>
            <a:r>
              <a:rPr lang="pt-BR" sz="2400" dirty="0" smtClean="0"/>
              <a:t>) CSS				</a:t>
            </a:r>
            <a:r>
              <a:rPr lang="pt-BR" sz="2400" dirty="0"/>
              <a:t> (     ) </a:t>
            </a:r>
            <a:r>
              <a:rPr lang="pt-BR" sz="2400" dirty="0" smtClean="0"/>
              <a:t> MySQL		</a:t>
            </a:r>
            <a:r>
              <a:rPr lang="pt-BR" sz="2400" dirty="0"/>
              <a:t> (     ) </a:t>
            </a:r>
            <a:r>
              <a:rPr lang="pt-BR" sz="2400" dirty="0" smtClean="0"/>
              <a:t>Node.js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/>
              <a:t>(     </a:t>
            </a:r>
            <a:r>
              <a:rPr lang="pt-BR" sz="2400" dirty="0" smtClean="0"/>
              <a:t>) </a:t>
            </a:r>
            <a:r>
              <a:rPr lang="pt-BR" sz="2400" dirty="0" err="1" smtClean="0"/>
              <a:t>MongoDB</a:t>
            </a:r>
            <a:r>
              <a:rPr lang="pt-BR" sz="2400" dirty="0" smtClean="0"/>
              <a:t>			</a:t>
            </a:r>
            <a:r>
              <a:rPr lang="pt-BR" sz="2400" dirty="0"/>
              <a:t> (     ) </a:t>
            </a:r>
            <a:r>
              <a:rPr lang="pt-BR" sz="2400" dirty="0" smtClean="0"/>
              <a:t> </a:t>
            </a:r>
            <a:r>
              <a:rPr lang="pt-BR" sz="2400" dirty="0" err="1"/>
              <a:t>Bootstrap</a:t>
            </a:r>
            <a:r>
              <a:rPr lang="pt-BR" sz="2400" dirty="0"/>
              <a:t>		 (     ) </a:t>
            </a:r>
            <a:r>
              <a:rPr lang="pt-BR" sz="2400" dirty="0" err="1" smtClean="0"/>
              <a:t>JQuery</a:t>
            </a:r>
            <a:r>
              <a:rPr lang="pt-BR" sz="2400" dirty="0" smtClean="0"/>
              <a:t>		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568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ágono 9"/>
          <p:cNvSpPr/>
          <p:nvPr/>
        </p:nvSpPr>
        <p:spPr>
          <a:xfrm>
            <a:off x="-58055" y="87024"/>
            <a:ext cx="3467462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Bônus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35</a:t>
            </a:r>
            <a:endParaRPr lang="pt-BR" sz="2000" dirty="0"/>
          </a:p>
        </p:txBody>
      </p:sp>
      <p:pic>
        <p:nvPicPr>
          <p:cNvPr id="17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679269" y="1645920"/>
            <a:ext cx="110381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b="1" dirty="0"/>
              <a:t>Curso de HTML5 Completo e </a:t>
            </a:r>
            <a:r>
              <a:rPr lang="pt-BR" b="1" dirty="0" smtClean="0"/>
              <a:t>GRÁTIS </a:t>
            </a:r>
            <a:r>
              <a:rPr lang="pt-BR" b="1" dirty="0"/>
              <a:t>- Curso em </a:t>
            </a:r>
            <a:r>
              <a:rPr lang="pt-BR" b="1" dirty="0" smtClean="0"/>
              <a:t>Vídeo</a:t>
            </a:r>
          </a:p>
          <a:p>
            <a:pPr>
              <a:buClr>
                <a:srgbClr val="008639"/>
              </a:buClr>
            </a:pPr>
            <a:r>
              <a:rPr lang="pt-BR" dirty="0"/>
              <a:t>Url: </a:t>
            </a:r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www.youtube.com/watch?v=epDCjksKMok&amp;list=PLHz_AreHm4dlAnJ_jJtV29RFxnPHDuk9o</a:t>
            </a:r>
            <a:endParaRPr lang="pt-BR" dirty="0" smtClean="0"/>
          </a:p>
          <a:p>
            <a:pPr marL="285750" indent="-285750">
              <a:buClr>
                <a:srgbClr val="008639"/>
              </a:buClr>
              <a:buFont typeface="Wingdings" panose="05000000000000000000" pitchFamily="2" charset="2"/>
              <a:buChar char="§"/>
            </a:pPr>
            <a:endParaRPr lang="pt-BR" dirty="0" smtClean="0"/>
          </a:p>
          <a:p>
            <a:pPr marL="285750" indent="-285750"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b="1" dirty="0"/>
              <a:t>Curso de Lógica de Programação - Curso em </a:t>
            </a:r>
            <a:r>
              <a:rPr lang="pt-BR" b="1" dirty="0" smtClean="0"/>
              <a:t>Vídeo</a:t>
            </a:r>
          </a:p>
          <a:p>
            <a:pPr>
              <a:buClr>
                <a:srgbClr val="008639"/>
              </a:buClr>
            </a:pPr>
            <a:r>
              <a:rPr lang="pt-BR" dirty="0" smtClean="0"/>
              <a:t>Url: </a:t>
            </a:r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</a:t>
            </a:r>
            <a:r>
              <a:rPr lang="pt-BR" dirty="0" smtClean="0">
                <a:hlinkClick r:id="rId6"/>
              </a:rPr>
              <a:t>www.youtube.com/watch?v=8mei6uVttho&amp;list=PLHz_AreHm4dmSj0MHol_aoNYCSGFqvfXV</a:t>
            </a:r>
            <a:endParaRPr lang="pt-BR" dirty="0" smtClean="0"/>
          </a:p>
          <a:p>
            <a:pPr marL="285750" indent="-285750">
              <a:buClr>
                <a:srgbClr val="008639"/>
              </a:buClr>
              <a:buFont typeface="Wingdings" panose="05000000000000000000" pitchFamily="2" charset="2"/>
              <a:buChar char="§"/>
            </a:pPr>
            <a:endParaRPr lang="pt-BR" dirty="0" smtClean="0"/>
          </a:p>
          <a:p>
            <a:pPr marL="285750" indent="-285750"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b="1" dirty="0"/>
              <a:t>Curso de PHP para Iniciantes - Curso em </a:t>
            </a:r>
            <a:r>
              <a:rPr lang="pt-BR" b="1" dirty="0" smtClean="0"/>
              <a:t>Vídeo</a:t>
            </a:r>
          </a:p>
          <a:p>
            <a:pPr>
              <a:buClr>
                <a:srgbClr val="008639"/>
              </a:buClr>
            </a:pPr>
            <a:r>
              <a:rPr lang="pt-BR" dirty="0" smtClean="0"/>
              <a:t>Url:</a:t>
            </a:r>
            <a:r>
              <a:rPr lang="pt-BR" dirty="0" smtClean="0">
                <a:hlinkClick r:id="rId7"/>
              </a:rPr>
              <a:t>https</a:t>
            </a:r>
            <a:r>
              <a:rPr lang="pt-BR" dirty="0">
                <a:hlinkClick r:id="rId7"/>
              </a:rPr>
              <a:t>://</a:t>
            </a:r>
            <a:r>
              <a:rPr lang="pt-BR" dirty="0" smtClean="0">
                <a:hlinkClick r:id="rId7"/>
              </a:rPr>
              <a:t>www.youtube.com/watch?v=F7KzJ7e6EAc&amp;list=PLHz_AreHm4dm4beCCCmW4xwpmLf6EHY9k</a:t>
            </a:r>
            <a:endParaRPr lang="pt-BR" dirty="0" smtClean="0"/>
          </a:p>
          <a:p>
            <a:pPr marL="285750" indent="-285750">
              <a:buClr>
                <a:srgbClr val="008639"/>
              </a:buClr>
              <a:buFont typeface="Wingdings" panose="05000000000000000000" pitchFamily="2" charset="2"/>
              <a:buChar char="§"/>
            </a:pPr>
            <a:endParaRPr lang="pt-BR" dirty="0" smtClean="0"/>
          </a:p>
          <a:p>
            <a:pPr marL="285750" indent="-285750"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b="1" dirty="0" smtClean="0"/>
              <a:t>Curso </a:t>
            </a:r>
            <a:r>
              <a:rPr lang="pt-BR" b="1" dirty="0"/>
              <a:t>de POO PHP (Programação Orientada a Objetos) - Curso em </a:t>
            </a:r>
            <a:r>
              <a:rPr lang="pt-BR" b="1" dirty="0" smtClean="0"/>
              <a:t>Vídeo</a:t>
            </a:r>
          </a:p>
          <a:p>
            <a:pPr>
              <a:buClr>
                <a:srgbClr val="008639"/>
              </a:buClr>
            </a:pPr>
            <a:r>
              <a:rPr lang="pt-BR" dirty="0"/>
              <a:t>Url</a:t>
            </a:r>
            <a:r>
              <a:rPr lang="pt-BR" dirty="0" smtClean="0"/>
              <a:t>: </a:t>
            </a:r>
            <a:r>
              <a:rPr lang="pt-BR" dirty="0" smtClean="0">
                <a:hlinkClick r:id="rId8"/>
              </a:rPr>
              <a:t>https</a:t>
            </a:r>
            <a:r>
              <a:rPr lang="pt-BR" dirty="0">
                <a:hlinkClick r:id="rId8"/>
              </a:rPr>
              <a:t>://</a:t>
            </a:r>
            <a:r>
              <a:rPr lang="pt-BR" dirty="0" smtClean="0">
                <a:hlinkClick r:id="rId8"/>
              </a:rPr>
              <a:t>www.youtube.com/watch?v=KlIL63MeyMY&amp;list=PLHz_AreHm4dmGuLII3tsvryMMD7VgcT7x</a:t>
            </a:r>
            <a:endParaRPr lang="pt-BR" dirty="0" smtClean="0"/>
          </a:p>
          <a:p>
            <a:pPr marL="285750" indent="-285750">
              <a:buClr>
                <a:srgbClr val="008639"/>
              </a:buClr>
              <a:buFont typeface="Wingdings" panose="05000000000000000000" pitchFamily="2" charset="2"/>
              <a:buChar char="§"/>
            </a:pPr>
            <a:endParaRPr lang="pt-BR" dirty="0"/>
          </a:p>
          <a:p>
            <a:pPr marL="285750" indent="-285750">
              <a:buClr>
                <a:srgbClr val="008639"/>
              </a:buClr>
              <a:buFont typeface="Wingdings" panose="05000000000000000000" pitchFamily="2" charset="2"/>
              <a:buChar char="§"/>
            </a:pPr>
            <a:r>
              <a:rPr lang="pt-BR" b="1" dirty="0"/>
              <a:t>Curso de Banco de Dados MySQL - Curso em </a:t>
            </a:r>
            <a:r>
              <a:rPr lang="pt-BR" b="1" dirty="0" smtClean="0"/>
              <a:t>Vídeo</a:t>
            </a:r>
            <a:endParaRPr lang="pt-BR" b="1" dirty="0"/>
          </a:p>
          <a:p>
            <a:pPr>
              <a:buClr>
                <a:srgbClr val="008639"/>
              </a:buClr>
            </a:pPr>
            <a:r>
              <a:rPr lang="pt-BR" dirty="0"/>
              <a:t>Url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https</a:t>
            </a:r>
            <a:r>
              <a:rPr lang="pt-BR" dirty="0">
                <a:hlinkClick r:id="rId9"/>
              </a:rPr>
              <a:t>://</a:t>
            </a:r>
            <a:r>
              <a:rPr lang="pt-BR" dirty="0" smtClean="0">
                <a:hlinkClick r:id="rId9"/>
              </a:rPr>
              <a:t>www.youtube.com/watch?v=Ofktsne-utM&amp;list=PLHz_AreHm4dkBs-795Dsgvau_ekxg8g1r</a:t>
            </a:r>
            <a:endParaRPr lang="pt-BR" dirty="0" smtClean="0"/>
          </a:p>
          <a:p>
            <a:pPr>
              <a:buClr>
                <a:srgbClr val="008639"/>
              </a:buClr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297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ágono 15"/>
          <p:cNvSpPr/>
          <p:nvPr/>
        </p:nvSpPr>
        <p:spPr>
          <a:xfrm>
            <a:off x="-58057" y="87024"/>
            <a:ext cx="4992007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Referências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21" name="Espaço Reservado para Conteúdo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36</a:t>
            </a:r>
            <a:endParaRPr lang="pt-BR" sz="2000" dirty="0"/>
          </a:p>
        </p:txBody>
      </p:sp>
      <p:sp>
        <p:nvSpPr>
          <p:cNvPr id="3" name="Retângulo 2"/>
          <p:cNvSpPr/>
          <p:nvPr/>
        </p:nvSpPr>
        <p:spPr>
          <a:xfrm>
            <a:off x="464457" y="1483920"/>
            <a:ext cx="11124342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500" dirty="0"/>
              <a:t>CARDOSO, Virgínia Mara. </a:t>
            </a:r>
            <a:r>
              <a:rPr lang="pt-BR" sz="2500" b="1" dirty="0"/>
              <a:t>Ferramentas para sistemas web</a:t>
            </a:r>
            <a:r>
              <a:rPr lang="pt-BR" sz="2500" dirty="0"/>
              <a:t>. Londrina: Editora e Distribuída Educacional S. A, </a:t>
            </a:r>
            <a:r>
              <a:rPr lang="pt-BR" sz="2500" dirty="0" smtClean="0"/>
              <a:t>2017</a:t>
            </a:r>
            <a:endParaRPr lang="pt-BR" sz="2500" dirty="0"/>
          </a:p>
          <a:p>
            <a:pPr algn="just"/>
            <a:r>
              <a:rPr lang="pt-BR" sz="2500" dirty="0"/>
              <a:t>COSTA, Carlos J.  </a:t>
            </a:r>
            <a:r>
              <a:rPr lang="pt-BR" sz="2500" b="1" dirty="0"/>
              <a:t>Desenvolvimento para web</a:t>
            </a:r>
            <a:r>
              <a:rPr lang="pt-BR" sz="2500" dirty="0"/>
              <a:t>. Lisboa-Portugal: Edições </a:t>
            </a:r>
            <a:r>
              <a:rPr lang="pt-BR" sz="2500" dirty="0" err="1"/>
              <a:t>Lusocrédito</a:t>
            </a:r>
            <a:r>
              <a:rPr lang="pt-BR" sz="2500" dirty="0"/>
              <a:t>, 2007. </a:t>
            </a:r>
          </a:p>
          <a:p>
            <a:pPr algn="just"/>
            <a:r>
              <a:rPr lang="pt-BR" sz="2500" dirty="0" smtClean="0"/>
              <a:t>MOZZER, </a:t>
            </a:r>
            <a:r>
              <a:rPr lang="pt-BR" sz="2500" dirty="0" err="1"/>
              <a:t>Merris</a:t>
            </a:r>
            <a:r>
              <a:rPr lang="pt-BR" sz="2500" dirty="0"/>
              <a:t>; </a:t>
            </a:r>
            <a:r>
              <a:rPr lang="pt-BR" sz="2500" dirty="0" smtClean="0"/>
              <a:t>LOPER, </a:t>
            </a:r>
            <a:r>
              <a:rPr lang="pt-BR" sz="2500" dirty="0"/>
              <a:t>Adriane Aparecido; </a:t>
            </a:r>
            <a:r>
              <a:rPr lang="pt-BR" sz="2500" dirty="0" smtClean="0"/>
              <a:t>SILVA, </a:t>
            </a:r>
            <a:r>
              <a:rPr lang="pt-BR" sz="2500" dirty="0"/>
              <a:t>Danilo Augusto </a:t>
            </a:r>
            <a:r>
              <a:rPr lang="pt-BR" sz="2500" dirty="0" err="1"/>
              <a:t>Bambini</a:t>
            </a:r>
            <a:r>
              <a:rPr lang="pt-BR" sz="2500" dirty="0"/>
              <a:t>. </a:t>
            </a:r>
            <a:r>
              <a:rPr lang="pt-BR" sz="2500" b="1" dirty="0"/>
              <a:t>Sistemas web</a:t>
            </a:r>
            <a:r>
              <a:rPr lang="pt-BR" sz="2500" dirty="0"/>
              <a:t>. Londrina: Editora e Distribuída Educacional S. A, </a:t>
            </a:r>
            <a:r>
              <a:rPr lang="pt-BR" sz="2500" dirty="0" smtClean="0"/>
              <a:t>2014</a:t>
            </a:r>
            <a:endParaRPr lang="pt-BR" sz="2500" dirty="0"/>
          </a:p>
          <a:p>
            <a:pPr algn="just"/>
            <a:r>
              <a:rPr lang="pt-BR" sz="2500" dirty="0" smtClean="0"/>
              <a:t>SOUTO, </a:t>
            </a:r>
            <a:r>
              <a:rPr lang="pt-BR" sz="2500" dirty="0"/>
              <a:t>Mario. </a:t>
            </a:r>
            <a:r>
              <a:rPr lang="pt-BR" sz="2500" b="1" dirty="0"/>
              <a:t>O que é front-</a:t>
            </a:r>
            <a:r>
              <a:rPr lang="pt-BR" sz="2500" b="1" dirty="0" err="1"/>
              <a:t>end</a:t>
            </a:r>
            <a:r>
              <a:rPr lang="pt-BR" sz="2500" b="1" dirty="0"/>
              <a:t> e </a:t>
            </a:r>
            <a:r>
              <a:rPr lang="pt-BR" sz="2500" b="1" dirty="0" err="1"/>
              <a:t>back-end</a:t>
            </a:r>
            <a:r>
              <a:rPr lang="pt-BR" sz="2500" b="1" dirty="0"/>
              <a:t>?</a:t>
            </a:r>
            <a:r>
              <a:rPr lang="pt-BR" sz="2500" dirty="0"/>
              <a:t>. </a:t>
            </a:r>
            <a:r>
              <a:rPr lang="pt-BR" sz="2500" dirty="0" err="1"/>
              <a:t>Alura</a:t>
            </a:r>
            <a:r>
              <a:rPr lang="pt-BR" sz="2500" dirty="0"/>
              <a:t>. 2019. Disponível em: &lt;https://www.alura.com.br/artigos/o-que-e-front-end-e-back-end&gt;. Acesso em: 15 fev. 2020</a:t>
            </a:r>
            <a:r>
              <a:rPr lang="pt-BR" sz="2500" dirty="0" smtClean="0"/>
              <a:t>.</a:t>
            </a:r>
            <a:endParaRPr lang="pt-BR" sz="2500" dirty="0"/>
          </a:p>
          <a:p>
            <a:pPr algn="just"/>
            <a:r>
              <a:rPr lang="pt-BR" sz="2500" dirty="0"/>
              <a:t>RODRIGUES, A. </a:t>
            </a:r>
            <a:r>
              <a:rPr lang="pt-BR" sz="2500" b="1" dirty="0"/>
              <a:t>Desenvolvimento para Internet</a:t>
            </a:r>
            <a:r>
              <a:rPr lang="pt-BR" sz="2500" dirty="0"/>
              <a:t>. Curitiba: Editora LT, 2010</a:t>
            </a:r>
            <a:r>
              <a:rPr lang="pt-BR" sz="2500" dirty="0" smtClean="0"/>
              <a:t>.</a:t>
            </a:r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102700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ágono 15"/>
          <p:cNvSpPr/>
          <p:nvPr/>
        </p:nvSpPr>
        <p:spPr>
          <a:xfrm>
            <a:off x="-58057" y="87024"/>
            <a:ext cx="8300720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WWW (World </a:t>
            </a:r>
            <a:r>
              <a:rPr lang="pt-BR" sz="4000" b="1" dirty="0" err="1" smtClean="0">
                <a:solidFill>
                  <a:schemeClr val="bg1"/>
                </a:solidFill>
              </a:rPr>
              <a:t>Wide</a:t>
            </a:r>
            <a:r>
              <a:rPr lang="pt-BR" sz="4000" b="1" dirty="0" smtClean="0">
                <a:solidFill>
                  <a:schemeClr val="bg1"/>
                </a:solidFill>
              </a:rPr>
              <a:t> Web)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21" name="Espaço Reservado para Conteúdo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04</a:t>
            </a:r>
            <a:endParaRPr lang="pt-BR" sz="2000" dirty="0"/>
          </a:p>
        </p:txBody>
      </p:sp>
      <p:sp>
        <p:nvSpPr>
          <p:cNvPr id="24" name="Espaço Reservado para Conteúdo 4"/>
          <p:cNvSpPr txBox="1">
            <a:spLocks/>
          </p:cNvSpPr>
          <p:nvPr/>
        </p:nvSpPr>
        <p:spPr>
          <a:xfrm>
            <a:off x="4545874" y="1825625"/>
            <a:ext cx="680792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pt-BR" dirty="0" smtClean="0"/>
              <a:t>	A </a:t>
            </a:r>
            <a:r>
              <a:rPr lang="pt-BR" b="1" i="1" dirty="0"/>
              <a:t>World </a:t>
            </a:r>
            <a:r>
              <a:rPr lang="pt-BR" b="1" i="1" dirty="0" err="1"/>
              <a:t>Wide</a:t>
            </a:r>
            <a:r>
              <a:rPr lang="pt-BR" b="1" i="1" dirty="0"/>
              <a:t> Web</a:t>
            </a:r>
            <a:r>
              <a:rPr lang="pt-BR" dirty="0" smtClean="0"/>
              <a:t>, </a:t>
            </a:r>
            <a:r>
              <a:rPr lang="pt-BR" dirty="0"/>
              <a:t>também conhecida por Rede Mundial de </a:t>
            </a:r>
            <a:r>
              <a:rPr lang="pt-BR" dirty="0" smtClean="0"/>
              <a:t>Computadores, Foi criada em 1990 </a:t>
            </a:r>
            <a:r>
              <a:rPr lang="pt-BR" dirty="0"/>
              <a:t>por </a:t>
            </a:r>
            <a:r>
              <a:rPr lang="pt-BR" b="1" dirty="0"/>
              <a:t>Tim </a:t>
            </a:r>
            <a:r>
              <a:rPr lang="pt-BR" b="1" dirty="0" err="1"/>
              <a:t>Berners</a:t>
            </a:r>
            <a:r>
              <a:rPr lang="pt-BR" b="1" dirty="0"/>
              <a:t> </a:t>
            </a:r>
            <a:r>
              <a:rPr lang="pt-BR" b="1" dirty="0" smtClean="0"/>
              <a:t>Lee</a:t>
            </a:r>
            <a:r>
              <a:rPr lang="pt-BR" dirty="0" smtClean="0"/>
              <a:t>, durante seu trabalho no Centro </a:t>
            </a:r>
            <a:r>
              <a:rPr lang="pt-BR" dirty="0"/>
              <a:t>Europeu de Pesquisar Nuclear - CERN </a:t>
            </a:r>
            <a:r>
              <a:rPr lang="pt-BR" dirty="0" smtClean="0"/>
              <a:t>- na Suíça. Ele inventou </a:t>
            </a:r>
            <a:r>
              <a:rPr lang="pt-BR" dirty="0"/>
              <a:t>o </a:t>
            </a:r>
            <a:r>
              <a:rPr lang="pt-BR" dirty="0">
                <a:solidFill>
                  <a:srgbClr val="FF0000"/>
                </a:solidFill>
              </a:rPr>
              <a:t>Protocolo HTTP </a:t>
            </a:r>
            <a:r>
              <a:rPr lang="pt-BR" dirty="0"/>
              <a:t>e a </a:t>
            </a:r>
            <a:r>
              <a:rPr lang="pt-BR" dirty="0">
                <a:solidFill>
                  <a:srgbClr val="FF0000"/>
                </a:solidFill>
              </a:rPr>
              <a:t>linguagem HTML</a:t>
            </a:r>
            <a:r>
              <a:rPr lang="pt-BR" dirty="0"/>
              <a:t>, ambos com o objetivo de permitir a troca de conteúdos </a:t>
            </a:r>
            <a:r>
              <a:rPr lang="pt-BR" dirty="0" smtClean="0"/>
              <a:t>entre </a:t>
            </a:r>
            <a:r>
              <a:rPr lang="pt-BR" dirty="0"/>
              <a:t>diversos centros de pesquisa utilizando a </a:t>
            </a:r>
            <a:r>
              <a:rPr lang="pt-BR" dirty="0" smtClean="0"/>
              <a:t>internet (COSTA, 2007). </a:t>
            </a:r>
            <a:endParaRPr lang="pt-BR" dirty="0"/>
          </a:p>
        </p:txBody>
      </p:sp>
      <p:pic>
        <p:nvPicPr>
          <p:cNvPr id="1026" name="Picture 2" descr="Resultado de imagem para Tim Berners L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40" y="2602135"/>
            <a:ext cx="4010556" cy="23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79576" y="5062019"/>
            <a:ext cx="1881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Tim </a:t>
            </a:r>
            <a:r>
              <a:rPr lang="pt-BR" dirty="0" err="1"/>
              <a:t>Berners</a:t>
            </a:r>
            <a:r>
              <a:rPr lang="pt-BR" dirty="0"/>
              <a:t> Lee</a:t>
            </a:r>
          </a:p>
        </p:txBody>
      </p:sp>
    </p:spTree>
    <p:extLst>
      <p:ext uri="{BB962C8B-B14F-4D97-AF65-F5344CB8AC3E}">
        <p14:creationId xmlns:p14="http://schemas.microsoft.com/office/powerpoint/2010/main" val="129996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05</a:t>
            </a:r>
            <a:endParaRPr lang="pt-BR" sz="2000" dirty="0"/>
          </a:p>
        </p:txBody>
      </p:sp>
      <p:sp>
        <p:nvSpPr>
          <p:cNvPr id="24" name="Espaço Reservado para Conteúdo 4"/>
          <p:cNvSpPr txBox="1">
            <a:spLocks/>
          </p:cNvSpPr>
          <p:nvPr/>
        </p:nvSpPr>
        <p:spPr>
          <a:xfrm>
            <a:off x="511991" y="1864912"/>
            <a:ext cx="7160623" cy="4707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pt-BR" sz="3200" dirty="0" smtClean="0"/>
              <a:t>	</a:t>
            </a:r>
            <a:r>
              <a:rPr lang="pt-BR" sz="3200" dirty="0"/>
              <a:t>O acesso </a:t>
            </a:r>
            <a:r>
              <a:rPr lang="pt-BR" sz="3200" dirty="0" smtClean="0"/>
              <a:t>destes </a:t>
            </a:r>
            <a:r>
              <a:rPr lang="pt-BR" sz="3200" dirty="0"/>
              <a:t>conteúdos compartilhados na rede mundial de computadores, é realizado </a:t>
            </a:r>
            <a:r>
              <a:rPr lang="pt-BR" sz="3200" dirty="0" smtClean="0"/>
              <a:t>até hoje pelo </a:t>
            </a:r>
            <a:r>
              <a:rPr lang="pt-BR" sz="3200" dirty="0"/>
              <a:t>uso de navegadores (</a:t>
            </a:r>
            <a:r>
              <a:rPr lang="pt-BR" sz="3200" b="1" i="1" dirty="0" smtClean="0"/>
              <a:t>Browsers</a:t>
            </a:r>
            <a:r>
              <a:rPr lang="pt-BR" sz="3200" dirty="0" smtClean="0"/>
              <a:t>, </a:t>
            </a:r>
            <a:r>
              <a:rPr lang="pt-BR" sz="3200" dirty="0"/>
              <a:t>em inglês) que na prática se utilizam de hipertexto para poder elencar as diversas páginas e </a:t>
            </a:r>
            <a:r>
              <a:rPr lang="pt-BR" sz="3200" i="1" dirty="0"/>
              <a:t>sites</a:t>
            </a:r>
            <a:r>
              <a:rPr lang="pt-BR" sz="3200" dirty="0"/>
              <a:t> através de um simples clique do mouse por parte dos seus usuários. Também conhecido como </a:t>
            </a:r>
            <a:r>
              <a:rPr lang="pt-BR" sz="3200" i="1" dirty="0"/>
              <a:t>hiperlink</a:t>
            </a:r>
            <a:r>
              <a:rPr lang="pt-BR" sz="3200" dirty="0"/>
              <a:t>, ou </a:t>
            </a:r>
            <a:r>
              <a:rPr lang="pt-BR" sz="3200" i="1" dirty="0"/>
              <a:t>links</a:t>
            </a:r>
            <a:r>
              <a:rPr lang="pt-BR" sz="3200" dirty="0"/>
              <a:t> como são popularmente </a:t>
            </a:r>
            <a:r>
              <a:rPr lang="pt-BR" sz="3200" dirty="0" smtClean="0"/>
              <a:t>chamados</a:t>
            </a:r>
            <a:r>
              <a:rPr lang="pt-BR" sz="3200" dirty="0"/>
              <a:t> </a:t>
            </a:r>
            <a:r>
              <a:rPr lang="pt-BR" sz="3200" dirty="0" smtClean="0"/>
              <a:t>(COSTA, 2007).</a:t>
            </a:r>
            <a:endParaRPr lang="pt-BR" sz="3200" dirty="0"/>
          </a:p>
        </p:txBody>
      </p:sp>
      <p:sp>
        <p:nvSpPr>
          <p:cNvPr id="23" name="Pentágono 22"/>
          <p:cNvSpPr/>
          <p:nvPr/>
        </p:nvSpPr>
        <p:spPr>
          <a:xfrm>
            <a:off x="-58057" y="87024"/>
            <a:ext cx="8300720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971550" y="87024"/>
            <a:ext cx="9963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 smtClean="0">
                <a:solidFill>
                  <a:schemeClr val="bg1"/>
                </a:solidFill>
              </a:rPr>
              <a:t>WWW (World </a:t>
            </a:r>
            <a:r>
              <a:rPr lang="pt-BR" sz="4000" b="1" dirty="0" err="1" smtClean="0">
                <a:solidFill>
                  <a:schemeClr val="bg1"/>
                </a:solidFill>
              </a:rPr>
              <a:t>Wide</a:t>
            </a:r>
            <a:r>
              <a:rPr lang="pt-BR" sz="4000" b="1" dirty="0" smtClean="0">
                <a:solidFill>
                  <a:schemeClr val="bg1"/>
                </a:solidFill>
              </a:rPr>
              <a:t> Web)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26" name="Espaço Reservado para Conteúdo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94" y="1079211"/>
            <a:ext cx="3710487" cy="30378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930" y="4250777"/>
            <a:ext cx="2837214" cy="20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8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ágono 15"/>
          <p:cNvSpPr/>
          <p:nvPr/>
        </p:nvSpPr>
        <p:spPr>
          <a:xfrm>
            <a:off x="-58056" y="87024"/>
            <a:ext cx="8914674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A </a:t>
            </a:r>
            <a:r>
              <a:rPr lang="pt-BR" sz="4000" b="1" dirty="0">
                <a:solidFill>
                  <a:schemeClr val="bg1"/>
                </a:solidFill>
              </a:rPr>
              <a:t>p</a:t>
            </a:r>
            <a:r>
              <a:rPr lang="pt-BR" sz="4000" b="1" dirty="0" smtClean="0">
                <a:solidFill>
                  <a:schemeClr val="bg1"/>
                </a:solidFill>
              </a:rPr>
              <a:t>rimeira página </a:t>
            </a:r>
            <a:r>
              <a:rPr lang="pt-BR" sz="4000" b="1" dirty="0">
                <a:solidFill>
                  <a:schemeClr val="bg1"/>
                </a:solidFill>
              </a:rPr>
              <a:t>w</a:t>
            </a:r>
            <a:r>
              <a:rPr lang="pt-BR" sz="4000" b="1" dirty="0" smtClean="0">
                <a:solidFill>
                  <a:schemeClr val="bg1"/>
                </a:solidFill>
              </a:rPr>
              <a:t>eb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21" name="Espaço Reservado para Conteúdo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06</a:t>
            </a:r>
            <a:endParaRPr lang="pt-BR" sz="2000" dirty="0"/>
          </a:p>
        </p:txBody>
      </p:sp>
      <p:pic>
        <p:nvPicPr>
          <p:cNvPr id="10" name="Espaço Reservado para Conteúdo 6"/>
          <p:cNvPicPr>
            <a:picLocks noChangeAspect="1"/>
          </p:cNvPicPr>
          <p:nvPr/>
        </p:nvPicPr>
        <p:blipFill rotWithShape="1">
          <a:blip r:embed="rId5"/>
          <a:srcRect b="16301"/>
          <a:stretch/>
        </p:blipFill>
        <p:spPr>
          <a:xfrm>
            <a:off x="1420090" y="1471964"/>
            <a:ext cx="8181110" cy="46681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Retângulo 16"/>
          <p:cNvSpPr/>
          <p:nvPr/>
        </p:nvSpPr>
        <p:spPr>
          <a:xfrm>
            <a:off x="897082" y="6216251"/>
            <a:ext cx="9227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URL: </a:t>
            </a:r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://www.w3.org/History/19921103-hypertext/hypertext/WWW/TheProject.html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69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ágono 15"/>
          <p:cNvSpPr/>
          <p:nvPr/>
        </p:nvSpPr>
        <p:spPr>
          <a:xfrm>
            <a:off x="-58056" y="87024"/>
            <a:ext cx="9159155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Páginas web atualmente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21" name="Espaço Reservado para Conteúdo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07</a:t>
            </a:r>
            <a:endParaRPr lang="pt-BR" sz="2000" dirty="0"/>
          </a:p>
        </p:txBody>
      </p:sp>
      <p:pic>
        <p:nvPicPr>
          <p:cNvPr id="1026" name="Picture 2" descr="Resultado de imagem para loja virtual websi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91" y="1626487"/>
            <a:ext cx="8653571" cy="494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9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744063" y="839084"/>
            <a:ext cx="10682514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smtClean="0">
                <a:solidFill>
                  <a:srgbClr val="FF0000"/>
                </a:solidFill>
              </a:rPr>
              <a:t>Por onde começar?</a:t>
            </a:r>
            <a:r>
              <a:rPr lang="pt-BR" b="1" dirty="0">
                <a:solidFill>
                  <a:srgbClr val="FF0000"/>
                </a:solidFill>
              </a:rPr>
              <a:t/>
            </a:r>
            <a:br>
              <a:rPr lang="pt-BR" b="1" dirty="0">
                <a:solidFill>
                  <a:srgbClr val="FF0000"/>
                </a:solidFill>
              </a:rPr>
            </a:br>
            <a:r>
              <a:rPr lang="pt-BR" b="1" dirty="0">
                <a:solidFill>
                  <a:srgbClr val="FF0000"/>
                </a:solidFill>
              </a:rPr>
              <a:t>Quais tecnologias </a:t>
            </a:r>
            <a:r>
              <a:rPr lang="pt-BR" b="1" dirty="0" smtClean="0">
                <a:solidFill>
                  <a:srgbClr val="FF0000"/>
                </a:solidFill>
              </a:rPr>
              <a:t>devo aprender? </a:t>
            </a:r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5" name="Picture 2" descr="C:\Users\Herleson\AppData\Local\Microsoft\Windows\Temporary Internet Files\Content.IE5\JDK96LD2\MCj040426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5232" y="2390746"/>
            <a:ext cx="4143404" cy="3821377"/>
          </a:xfrm>
          <a:prstGeom prst="rect">
            <a:avLst/>
          </a:prstGeom>
          <a:noFill/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7" name="Seta para Baixo 6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08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2187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 descr="Resultado de imagem para jqu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265" y="3645299"/>
            <a:ext cx="2988904" cy="179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entágono 15"/>
          <p:cNvSpPr/>
          <p:nvPr/>
        </p:nvSpPr>
        <p:spPr>
          <a:xfrm>
            <a:off x="-58058" y="87024"/>
            <a:ext cx="10717349" cy="1325563"/>
          </a:xfrm>
          <a:prstGeom prst="homePlate">
            <a:avLst/>
          </a:prstGeom>
          <a:solidFill>
            <a:srgbClr val="00A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1" b="2697"/>
          <a:stretch/>
        </p:blipFill>
        <p:spPr>
          <a:xfrm flipV="1">
            <a:off x="-58057" y="6572248"/>
            <a:ext cx="12455977" cy="666751"/>
          </a:xfrm>
          <a:prstGeom prst="rect">
            <a:avLst/>
          </a:prstGeom>
        </p:spPr>
      </p:pic>
      <p:sp>
        <p:nvSpPr>
          <p:cNvPr id="13" name="Seta para Baixo 12"/>
          <p:cNvSpPr/>
          <p:nvPr/>
        </p:nvSpPr>
        <p:spPr>
          <a:xfrm>
            <a:off x="9101099" y="4450478"/>
            <a:ext cx="4505402" cy="24551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87024"/>
            <a:ext cx="9963150" cy="1325563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Tecnologias utilizadas na web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628" r="117" b="94736"/>
          <a:stretch/>
        </p:blipFill>
        <p:spPr>
          <a:xfrm>
            <a:off x="-142668" y="-116114"/>
            <a:ext cx="12455977" cy="20313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1118800" y="641392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09</a:t>
            </a:r>
            <a:endParaRPr lang="pt-BR" sz="2000" dirty="0"/>
          </a:p>
        </p:txBody>
      </p:sp>
      <p:pic>
        <p:nvPicPr>
          <p:cNvPr id="14" name="Espaço Reservado para Conteúdo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" y="443021"/>
            <a:ext cx="613569" cy="613569"/>
          </a:xfrm>
          <a:prstGeom prst="rect">
            <a:avLst/>
          </a:prstGeom>
        </p:spPr>
      </p:pic>
      <p:pic>
        <p:nvPicPr>
          <p:cNvPr id="17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9" y="1766595"/>
            <a:ext cx="3209621" cy="1800519"/>
          </a:xfrm>
        </p:spPr>
      </p:pic>
      <p:pic>
        <p:nvPicPr>
          <p:cNvPr id="18" name="Picture 2" descr="Resultado de imagem para php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4" t="4919" r="30387" b="14565"/>
          <a:stretch/>
        </p:blipFill>
        <p:spPr bwMode="auto">
          <a:xfrm>
            <a:off x="153600" y="3889665"/>
            <a:ext cx="2048040" cy="244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m para mysq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357" y="2268750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esultado de imagem para bootstrap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r="16301"/>
          <a:stretch/>
        </p:blipFill>
        <p:spPr bwMode="auto">
          <a:xfrm>
            <a:off x="6551943" y="4918339"/>
            <a:ext cx="2035279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22" y="4623397"/>
            <a:ext cx="3810000" cy="1714500"/>
          </a:xfrm>
          <a:prstGeom prst="rect">
            <a:avLst/>
          </a:prstGeom>
        </p:spPr>
      </p:pic>
      <p:pic>
        <p:nvPicPr>
          <p:cNvPr id="28" name="Picture 8" descr="Resultado de imagem para nod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" t="7320" r="8663" b="5461"/>
          <a:stretch/>
        </p:blipFill>
        <p:spPr bwMode="auto">
          <a:xfrm>
            <a:off x="8983236" y="4807980"/>
            <a:ext cx="2782388" cy="168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sultado de imagem para java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r="8355"/>
          <a:stretch/>
        </p:blipFill>
        <p:spPr bwMode="auto">
          <a:xfrm>
            <a:off x="7997269" y="3006776"/>
            <a:ext cx="2662022" cy="164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PostgreSQL.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452" y="1674474"/>
            <a:ext cx="1291905" cy="118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MongoD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358" y="1538055"/>
            <a:ext cx="1724442" cy="146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25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2714</TotalTime>
  <Words>1234</Words>
  <Application>Microsoft Office PowerPoint</Application>
  <PresentationFormat>Widescreen</PresentationFormat>
  <Paragraphs>178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9" baseType="lpstr">
      <vt:lpstr>Arial</vt:lpstr>
      <vt:lpstr>Wingdings</vt:lpstr>
      <vt:lpstr>Tema do Office</vt:lpstr>
      <vt:lpstr>Apresentação do PowerPoint</vt:lpstr>
      <vt:lpstr>Objetivos</vt:lpstr>
      <vt:lpstr>Conteúdo programático</vt:lpstr>
      <vt:lpstr>WWW (World Wide Web)</vt:lpstr>
      <vt:lpstr>Apresentação do PowerPoint</vt:lpstr>
      <vt:lpstr>A primeira página web</vt:lpstr>
      <vt:lpstr>Páginas web atualmente</vt:lpstr>
      <vt:lpstr>Apresentação do PowerPoint</vt:lpstr>
      <vt:lpstr>Tecnologias utilizadas na web</vt:lpstr>
      <vt:lpstr>Áreas de atuação na programação web </vt:lpstr>
      <vt:lpstr>Front-end</vt:lpstr>
      <vt:lpstr>Front-end</vt:lpstr>
      <vt:lpstr>Front-end</vt:lpstr>
      <vt:lpstr>Front-end</vt:lpstr>
      <vt:lpstr>Back-end</vt:lpstr>
      <vt:lpstr>Full stack</vt:lpstr>
      <vt:lpstr>Apresentação do PowerPoint</vt:lpstr>
      <vt:lpstr>Softwares de desenvolvimento para web</vt:lpstr>
      <vt:lpstr>Navegadores</vt:lpstr>
      <vt:lpstr>Navegadores</vt:lpstr>
      <vt:lpstr>Navegadores</vt:lpstr>
      <vt:lpstr>Navegadores</vt:lpstr>
      <vt:lpstr>Editores de código fonte</vt:lpstr>
      <vt:lpstr>Apresentação do PowerPoint</vt:lpstr>
      <vt:lpstr>Editores de código fonte</vt:lpstr>
      <vt:lpstr>Apresentação do PowerPoint</vt:lpstr>
      <vt:lpstr>Editores de código fonte</vt:lpstr>
      <vt:lpstr>Apresentação do PowerPoint</vt:lpstr>
      <vt:lpstr>Apresentação do PowerPoint</vt:lpstr>
      <vt:lpstr>Servidor de teste e produção</vt:lpstr>
      <vt:lpstr>Servidor de teste e produção</vt:lpstr>
      <vt:lpstr>Servidor de teste e produção</vt:lpstr>
      <vt:lpstr>Exercício de fixação</vt:lpstr>
      <vt:lpstr>Exercício de fixação</vt:lpstr>
      <vt:lpstr>Bônus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joab</dc:creator>
  <cp:lastModifiedBy>joab</cp:lastModifiedBy>
  <cp:revision>149</cp:revision>
  <dcterms:created xsi:type="dcterms:W3CDTF">2019-04-09T23:37:26Z</dcterms:created>
  <dcterms:modified xsi:type="dcterms:W3CDTF">2020-02-19T15:02:11Z</dcterms:modified>
</cp:coreProperties>
</file>